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35"/>
  </p:notesMasterIdLst>
  <p:sldIdLst>
    <p:sldId id="347" r:id="rId2"/>
    <p:sldId id="286" r:id="rId3"/>
    <p:sldId id="363" r:id="rId4"/>
    <p:sldId id="364" r:id="rId5"/>
    <p:sldId id="365" r:id="rId6"/>
    <p:sldId id="366" r:id="rId7"/>
    <p:sldId id="367" r:id="rId8"/>
    <p:sldId id="350" r:id="rId9"/>
    <p:sldId id="351" r:id="rId10"/>
    <p:sldId id="348" r:id="rId11"/>
    <p:sldId id="352" r:id="rId12"/>
    <p:sldId id="361" r:id="rId13"/>
    <p:sldId id="360" r:id="rId14"/>
    <p:sldId id="369" r:id="rId15"/>
    <p:sldId id="370" r:id="rId16"/>
    <p:sldId id="371" r:id="rId17"/>
    <p:sldId id="372" r:id="rId18"/>
    <p:sldId id="374" r:id="rId19"/>
    <p:sldId id="378" r:id="rId20"/>
    <p:sldId id="375" r:id="rId21"/>
    <p:sldId id="376" r:id="rId22"/>
    <p:sldId id="377" r:id="rId23"/>
    <p:sldId id="379" r:id="rId24"/>
    <p:sldId id="380" r:id="rId25"/>
    <p:sldId id="381" r:id="rId26"/>
    <p:sldId id="382" r:id="rId27"/>
    <p:sldId id="383" r:id="rId28"/>
    <p:sldId id="384" r:id="rId29"/>
    <p:sldId id="385" r:id="rId30"/>
    <p:sldId id="386" r:id="rId31"/>
    <p:sldId id="390" r:id="rId32"/>
    <p:sldId id="387" r:id="rId33"/>
    <p:sldId id="389" r:id="rId34"/>
    <p:sldId id="388" r:id="rId35"/>
    <p:sldId id="417" r:id="rId36"/>
    <p:sldId id="391" r:id="rId37"/>
    <p:sldId id="392" r:id="rId38"/>
    <p:sldId id="393" r:id="rId39"/>
    <p:sldId id="397" r:id="rId40"/>
    <p:sldId id="398" r:id="rId41"/>
    <p:sldId id="399" r:id="rId42"/>
    <p:sldId id="396" r:id="rId43"/>
    <p:sldId id="400" r:id="rId44"/>
    <p:sldId id="401" r:id="rId45"/>
    <p:sldId id="402" r:id="rId46"/>
    <p:sldId id="403" r:id="rId47"/>
    <p:sldId id="418" r:id="rId48"/>
    <p:sldId id="404" r:id="rId49"/>
    <p:sldId id="405" r:id="rId50"/>
    <p:sldId id="406" r:id="rId51"/>
    <p:sldId id="407" r:id="rId52"/>
    <p:sldId id="408" r:id="rId53"/>
    <p:sldId id="410" r:id="rId54"/>
    <p:sldId id="411" r:id="rId55"/>
    <p:sldId id="414" r:id="rId56"/>
    <p:sldId id="415" r:id="rId57"/>
    <p:sldId id="416" r:id="rId58"/>
    <p:sldId id="419" r:id="rId59"/>
    <p:sldId id="421" r:id="rId60"/>
    <p:sldId id="422" r:id="rId61"/>
    <p:sldId id="423" r:id="rId62"/>
    <p:sldId id="424" r:id="rId63"/>
    <p:sldId id="425" r:id="rId64"/>
    <p:sldId id="426" r:id="rId65"/>
    <p:sldId id="427" r:id="rId66"/>
    <p:sldId id="428" r:id="rId67"/>
    <p:sldId id="429" r:id="rId68"/>
    <p:sldId id="430" r:id="rId69"/>
    <p:sldId id="431" r:id="rId70"/>
    <p:sldId id="432" r:id="rId71"/>
    <p:sldId id="434" r:id="rId72"/>
    <p:sldId id="435" r:id="rId73"/>
    <p:sldId id="436" r:id="rId74"/>
    <p:sldId id="437" r:id="rId75"/>
    <p:sldId id="440" r:id="rId76"/>
    <p:sldId id="439" r:id="rId77"/>
    <p:sldId id="441" r:id="rId78"/>
    <p:sldId id="442" r:id="rId79"/>
    <p:sldId id="443" r:id="rId80"/>
    <p:sldId id="444" r:id="rId81"/>
    <p:sldId id="445" r:id="rId82"/>
    <p:sldId id="446" r:id="rId83"/>
    <p:sldId id="447" r:id="rId84"/>
    <p:sldId id="448" r:id="rId85"/>
    <p:sldId id="449" r:id="rId86"/>
    <p:sldId id="450" r:id="rId87"/>
    <p:sldId id="451" r:id="rId88"/>
    <p:sldId id="452" r:id="rId89"/>
    <p:sldId id="453" r:id="rId90"/>
    <p:sldId id="454" r:id="rId91"/>
    <p:sldId id="455" r:id="rId92"/>
    <p:sldId id="456" r:id="rId93"/>
    <p:sldId id="457" r:id="rId94"/>
    <p:sldId id="458" r:id="rId95"/>
    <p:sldId id="459" r:id="rId96"/>
    <p:sldId id="460" r:id="rId97"/>
    <p:sldId id="461" r:id="rId98"/>
    <p:sldId id="462" r:id="rId99"/>
    <p:sldId id="463" r:id="rId100"/>
    <p:sldId id="464" r:id="rId101"/>
    <p:sldId id="465" r:id="rId102"/>
    <p:sldId id="466" r:id="rId103"/>
    <p:sldId id="467" r:id="rId104"/>
    <p:sldId id="468" r:id="rId105"/>
    <p:sldId id="469" r:id="rId106"/>
    <p:sldId id="470" r:id="rId107"/>
    <p:sldId id="471" r:id="rId108"/>
    <p:sldId id="472" r:id="rId109"/>
    <p:sldId id="473" r:id="rId110"/>
    <p:sldId id="474" r:id="rId111"/>
    <p:sldId id="475" r:id="rId112"/>
    <p:sldId id="476" r:id="rId113"/>
    <p:sldId id="477" r:id="rId114"/>
    <p:sldId id="479" r:id="rId115"/>
    <p:sldId id="478" r:id="rId116"/>
    <p:sldId id="480" r:id="rId117"/>
    <p:sldId id="481" r:id="rId118"/>
    <p:sldId id="482" r:id="rId119"/>
    <p:sldId id="483" r:id="rId120"/>
    <p:sldId id="484" r:id="rId121"/>
    <p:sldId id="485" r:id="rId122"/>
    <p:sldId id="486" r:id="rId123"/>
    <p:sldId id="487" r:id="rId124"/>
    <p:sldId id="488" r:id="rId125"/>
    <p:sldId id="489" r:id="rId126"/>
    <p:sldId id="490" r:id="rId127"/>
    <p:sldId id="491" r:id="rId128"/>
    <p:sldId id="492" r:id="rId129"/>
    <p:sldId id="493" r:id="rId130"/>
    <p:sldId id="494" r:id="rId131"/>
    <p:sldId id="495" r:id="rId132"/>
    <p:sldId id="496" r:id="rId133"/>
    <p:sldId id="497" r:id="rId1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0F0"/>
    <a:srgbClr val="0091EA"/>
    <a:srgbClr val="FF0000"/>
    <a:srgbClr val="00B41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0"/>
  </p:normalViewPr>
  <p:slideViewPr>
    <p:cSldViewPr>
      <p:cViewPr varScale="1">
        <p:scale>
          <a:sx n="65" d="100"/>
          <a:sy n="65" d="100"/>
        </p:scale>
        <p:origin x="-15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5/26/2024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2</a:t>
            </a:fld>
            <a:endParaRPr lang="en-US"/>
          </a:p>
        </p:txBody>
      </p:sp>
    </p:spTree>
    <p:extLst>
      <p:ext uri="{BB962C8B-B14F-4D97-AF65-F5344CB8AC3E}">
        <p14:creationId xmlns:p14="http://schemas.microsoft.com/office/powerpoint/2010/main" val="3372860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34</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127</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128</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129</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130</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131</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132</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133</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36</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37</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38</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39</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40</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41</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42</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43</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44</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7</a:t>
            </a:fld>
            <a:endParaRPr lang="en-US"/>
          </a:p>
        </p:txBody>
      </p:sp>
    </p:spTree>
    <p:extLst>
      <p:ext uri="{BB962C8B-B14F-4D97-AF65-F5344CB8AC3E}">
        <p14:creationId xmlns:p14="http://schemas.microsoft.com/office/powerpoint/2010/main" val="685878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45</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46</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48</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49</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50</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51</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52</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53</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54</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55</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27</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56</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57</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58</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59</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60</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61</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62</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63</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64</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65</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28</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66</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67</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68</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69</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70</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71</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72</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73</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74</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76</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29</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77</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78</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79</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80</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81</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82</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83</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84</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85</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86</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30</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87</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88</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89</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90</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91</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92</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93</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94</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95</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96</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31</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97</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98</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99</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100</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101</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102</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103</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104</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105</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106</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32</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107</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108</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109</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110</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111</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112</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113</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114</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115</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116</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33</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117</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118</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119</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120</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121</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122</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123</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124</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125</a:t>
            </a:fld>
            <a:endParaRPr lang="en-US"/>
          </a:p>
        </p:txBody>
      </p:sp>
    </p:spTree>
    <p:extLst>
      <p:ext uri="{BB962C8B-B14F-4D97-AF65-F5344CB8AC3E}">
        <p14:creationId xmlns:p14="http://schemas.microsoft.com/office/powerpoint/2010/main" val="20803901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89E94-532B-494D-AD7A-712B16D9F5AA}" type="slidenum">
              <a:rPr lang="en-US" smtClean="0"/>
              <a:pPr/>
              <a:t>126</a:t>
            </a:fld>
            <a:endParaRPr lang="en-US"/>
          </a:p>
        </p:txBody>
      </p:sp>
    </p:spTree>
    <p:extLst>
      <p:ext uri="{BB962C8B-B14F-4D97-AF65-F5344CB8AC3E}">
        <p14:creationId xmlns:p14="http://schemas.microsoft.com/office/powerpoint/2010/main" val="208039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60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7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61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317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0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48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5/26/2024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9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5/26/2024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5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5/26/2024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5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3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62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6096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hyperlink" Target="https://www.felsefe.gen.tr/john-dewey-kimdir/" TargetMode="External"/><Relationship Id="rId3" Type="http://schemas.openxmlformats.org/officeDocument/2006/relationships/image" Target="../media/image4.jpeg"/><Relationship Id="rId7" Type="http://schemas.openxmlformats.org/officeDocument/2006/relationships/hyperlink" Target="https://www.felsefe.gen.tr/pragmatizm-faydacilik-nedir-ne-demektir/"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www.felsefe.gen.tr/" TargetMode="External"/><Relationship Id="rId5" Type="http://schemas.openxmlformats.org/officeDocument/2006/relationships/hyperlink" Target="https://www.felsefe.gen.tr/ilerlemecilik-nedir-ne-demektir/" TargetMode="External"/><Relationship Id="rId4" Type="http://schemas.openxmlformats.org/officeDocument/2006/relationships/hyperlink" Target="https://www.felsefe.gen.tr/yeniden-kurmacilik-re-constructionism-nedir-ne-demektir/" TargetMode="External"/><Relationship Id="rId9" Type="http://schemas.openxmlformats.org/officeDocument/2006/relationships/hyperlink" Target="https://www.felsefe.gen.tr/henri-bergson-kimdir/"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s://www.felsefe.gen.tr/catisma-nedir-ne-demektir/"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https://www.felsefe.gen.tr/demokrasi-nedir/" TargetMode="External"/><Relationship Id="rId4" Type="http://schemas.openxmlformats.org/officeDocument/2006/relationships/hyperlink" Target="https://www.felsefe.gen.tr/deger-nedir-ne-demektir/"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s://www.felsefe.gen.tr/degisim-nedir-ne-demekti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hyperlink" Target="https://www.felsefe.gen.tr/kultur-nedir-ne-demektir/"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https://www.felsefe.gen.tr/toplumsal-degisme/"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s://www.felsefe.gen.tr/algi-nedir-ne-demektir/" TargetMode="External"/><Relationship Id="rId5" Type="http://schemas.openxmlformats.org/officeDocument/2006/relationships/hyperlink" Target="https://www.felsefe.gen.tr/" TargetMode="External"/><Relationship Id="rId4" Type="http://schemas.openxmlformats.org/officeDocument/2006/relationships/hyperlink" Target="https://www.felsefe.gen.tr/liberalizm-nedir/" TargetMode="External"/></Relationships>
</file>

<file path=ppt/slides/_rels/slide1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hyperlink" Target="https://www.felsefe.gen.tr/prens-sabahattin/" TargetMode="External"/></Relationships>
</file>

<file path=ppt/slides/_rels/slide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hyperlink" Target="https://www.felsefe.gen.tr/iletisim-nedir/"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hyperlink" Target="https://www.felsefe.gen.tr/rolativizm-gorecilik-gorececilik-nedir-ne-demektir/" TargetMode="External"/><Relationship Id="rId4" Type="http://schemas.openxmlformats.org/officeDocument/2006/relationships/hyperlink" Target="https://www.felsefe.gen.tr/bireycilik-nedir-ne-demekti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https://www.felsefe.gen.tr/deger-nedir-ne-demektir/"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www.felsefe.gen.tr/egitim-felsefes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www.felsefe.gen.tr/realizm-nedir-felsefede-realizm-akimi/" TargetMode="External"/><Relationship Id="rId4" Type="http://schemas.openxmlformats.org/officeDocument/2006/relationships/hyperlink" Target="https://www.felsefe.gen.tr/kultur-nedir-ne-demektir/"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felsefe.gen.tr/sokratik-yontem-ve-sokratik-tartisma-nedir/" TargetMode="External"/><Relationship Id="rId5" Type="http://schemas.openxmlformats.org/officeDocument/2006/relationships/hyperlink" Target="https://www.felsefe.gen.tr/mantik-nedir-mantigin-konusu-nedir/" TargetMode="External"/><Relationship Id="rId4" Type="http://schemas.openxmlformats.org/officeDocument/2006/relationships/hyperlink" Target="https://www.felsefe.gen.tr/deger-nedir-ne-demektir/"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www.felsefe.gen.tr/uyum-armoni-nedir/"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www.milliyet.com.tr/egitim/"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www.felsefe.gen.tr/ilerlemecilik-nedir-ne-demektir/" TargetMode="External"/><Relationship Id="rId5" Type="http://schemas.openxmlformats.org/officeDocument/2006/relationships/hyperlink" Target="https://www.felsefe.gen.tr/degisim-nedir-ne-demektir/" TargetMode="External"/><Relationship Id="rId4" Type="http://schemas.openxmlformats.org/officeDocument/2006/relationships/hyperlink" Target="https://www.felsefe.gen.tr/pragmatizm-faydacilik-nedir-ne-demektir/"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s://www.felsefe.gen.tr/john-dewey-kimdir/" TargetMode="External"/><Relationship Id="rId3" Type="http://schemas.openxmlformats.org/officeDocument/2006/relationships/image" Target="../media/image4.jpeg"/><Relationship Id="rId7" Type="http://schemas.openxmlformats.org/officeDocument/2006/relationships/hyperlink" Target="https://www.felsefe.gen.tr/"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www.felsefe.gen.tr/enstrumantalizm-aletcilik-nedir-ne-demektir/" TargetMode="External"/><Relationship Id="rId5" Type="http://schemas.openxmlformats.org/officeDocument/2006/relationships/hyperlink" Target="https://www.felsefe.gen.tr/william-james-kimdir/" TargetMode="External"/><Relationship Id="rId4" Type="http://schemas.openxmlformats.org/officeDocument/2006/relationships/hyperlink" Target="https://www.felsefe.gen.tr/charles-sanders-peirce/"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www.felsefe.gen.tr/bilim-nedir-ne-demektir/"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www.felsefe.gen.tr/demokrasi-ned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txBox="1">
            <a:spLocks noChangeArrowheads="1"/>
          </p:cNvSpPr>
          <p:nvPr/>
        </p:nvSpPr>
        <p:spPr>
          <a:xfrm>
            <a:off x="-428660" y="5143512"/>
            <a:ext cx="6072230" cy="857256"/>
          </a:xfrm>
          <a:prstGeom prst="rect">
            <a:avLst/>
          </a:prstGeom>
          <a:noFill/>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i="1" dirty="0" smtClean="0">
                <a:solidFill>
                  <a:schemeClr val="bg1"/>
                </a:solidFill>
                <a:latin typeface="Times New Roman" pitchFamily="18" charset="0"/>
                <a:cs typeface="Times New Roman" pitchFamily="18" charset="0"/>
              </a:rPr>
              <a:t>Doç. Dr. E. Zehra TURAN</a:t>
            </a:r>
          </a:p>
        </p:txBody>
      </p:sp>
      <p:sp>
        <p:nvSpPr>
          <p:cNvPr id="4" name="3 Metin kutusu"/>
          <p:cNvSpPr txBox="1"/>
          <p:nvPr/>
        </p:nvSpPr>
        <p:spPr>
          <a:xfrm>
            <a:off x="0" y="3140968"/>
            <a:ext cx="4860032" cy="615553"/>
          </a:xfrm>
          <a:prstGeom prst="rect">
            <a:avLst/>
          </a:prstGeom>
          <a:noFill/>
        </p:spPr>
        <p:txBody>
          <a:bodyPr wrap="square" rtlCol="0">
            <a:spAutoFit/>
          </a:bodyPr>
          <a:lstStyle/>
          <a:p>
            <a:pPr algn="ctr"/>
            <a:r>
              <a:rPr lang="tr-TR" sz="3400" b="1" dirty="0" smtClean="0">
                <a:solidFill>
                  <a:schemeClr val="bg1"/>
                </a:solidFill>
                <a:latin typeface="Times New Roman" pitchFamily="18" charset="0"/>
                <a:cs typeface="Times New Roman" pitchFamily="18" charset="0"/>
              </a:rPr>
              <a:t>Eğitim Felsefesi</a:t>
            </a:r>
            <a:endParaRPr lang="tr-TR" sz="3400" dirty="0"/>
          </a:p>
        </p:txBody>
      </p:sp>
      <p:pic>
        <p:nvPicPr>
          <p:cNvPr id="8" name="7 Resim" descr="Nevşehir_Üniversitesi_logo.png"/>
          <p:cNvPicPr>
            <a:picLocks noChangeAspect="1"/>
          </p:cNvPicPr>
          <p:nvPr/>
        </p:nvPicPr>
        <p:blipFill>
          <a:blip r:embed="rId3"/>
          <a:stretch>
            <a:fillRect/>
          </a:stretch>
        </p:blipFill>
        <p:spPr>
          <a:xfrm>
            <a:off x="0" y="1"/>
            <a:ext cx="1502818" cy="1484784"/>
          </a:xfrm>
          <a:prstGeom prst="rect">
            <a:avLst/>
          </a:prstGeom>
        </p:spPr>
      </p:pic>
    </p:spTree>
    <p:extLst>
      <p:ext uri="{BB962C8B-B14F-4D97-AF65-F5344CB8AC3E}">
        <p14:creationId xmlns:p14="http://schemas.microsoft.com/office/powerpoint/2010/main" val="20499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35696" y="764704"/>
            <a:ext cx="7343016" cy="4154984"/>
          </a:xfrm>
          <a:prstGeom prst="rect">
            <a:avLst/>
          </a:prstGeom>
          <a:noFill/>
        </p:spPr>
        <p:txBody>
          <a:bodyPr wrap="square" rtlCol="0">
            <a:spAutoFit/>
          </a:bodyPr>
          <a:lstStyle/>
          <a:p>
            <a:pPr algn="just"/>
            <a:r>
              <a:rPr lang="tr-TR" sz="2400" dirty="0"/>
              <a:t>Kendi felsefesini "madde </a:t>
            </a:r>
            <a:r>
              <a:rPr lang="tr-TR" sz="2400" dirty="0" err="1"/>
              <a:t>tanımazcılık</a:t>
            </a:r>
            <a:r>
              <a:rPr lang="tr-TR" sz="2400" dirty="0"/>
              <a:t>" diye adlandıran Berkeley 'e göre ise; iki tür gerçek </a:t>
            </a:r>
            <a:r>
              <a:rPr lang="tr-TR" sz="2400" dirty="0" smtClean="0"/>
              <a:t>varlık-tinler </a:t>
            </a:r>
            <a:r>
              <a:rPr lang="tr-TR" sz="2400" dirty="0"/>
              <a:t>(zihinler) ve </a:t>
            </a:r>
            <a:r>
              <a:rPr lang="tr-TR" sz="2400" dirty="0" smtClean="0"/>
              <a:t>idealar-söz </a:t>
            </a:r>
            <a:r>
              <a:rPr lang="tr-TR" sz="2400" dirty="0"/>
              <a:t>konusudur; fiziksel nesneler ise duyusal ideaların toplamıdırlar. </a:t>
            </a:r>
            <a:endParaRPr lang="tr-TR" sz="2400" dirty="0" smtClean="0"/>
          </a:p>
          <a:p>
            <a:pPr algn="just"/>
            <a:endParaRPr lang="tr-TR" sz="2400" dirty="0"/>
          </a:p>
          <a:p>
            <a:pPr algn="just"/>
            <a:r>
              <a:rPr lang="tr-TR" sz="2400" dirty="0" smtClean="0"/>
              <a:t>Dolayısıyla</a:t>
            </a:r>
            <a:r>
              <a:rPr lang="tr-TR" sz="2400" dirty="0"/>
              <a:t>, </a:t>
            </a:r>
            <a:r>
              <a:rPr lang="tr-TR" sz="2400" dirty="0" err="1"/>
              <a:t>Berkeley'e</a:t>
            </a:r>
            <a:r>
              <a:rPr lang="tr-TR" sz="2400" dirty="0"/>
              <a:t> göre, bir elmayı algıladığımızı söylediğimizde doğrudan farkına vardığımız duyusal görünüşlerin bir toplamıdır. Bundan dolayı sınırlı bir zihin tarafından algılanmayan şeyler yokturlar; şeyler zihnimize sınırlı zihin </a:t>
            </a:r>
            <a:r>
              <a:rPr lang="tr-TR" sz="2400" dirty="0" smtClean="0"/>
              <a:t>tarafından </a:t>
            </a:r>
            <a:r>
              <a:rPr lang="tr-TR" sz="2400" dirty="0"/>
              <a:t>algılandıklarında ulaşırlar: "var olmak algılanmış olmaktır." </a:t>
            </a:r>
          </a:p>
        </p:txBody>
      </p:sp>
    </p:spTree>
    <p:extLst>
      <p:ext uri="{BB962C8B-B14F-4D97-AF65-F5344CB8AC3E}">
        <p14:creationId xmlns:p14="http://schemas.microsoft.com/office/powerpoint/2010/main" val="199473754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6" y="476672"/>
            <a:ext cx="7096405" cy="4801314"/>
          </a:xfrm>
          <a:prstGeom prst="rect">
            <a:avLst/>
          </a:prstGeom>
        </p:spPr>
        <p:txBody>
          <a:bodyPr wrap="square">
            <a:spAutoFit/>
          </a:bodyPr>
          <a:lstStyle/>
          <a:p>
            <a:pPr fontAlgn="b"/>
            <a:r>
              <a:rPr lang="tr-TR" sz="2800" b="1" dirty="0"/>
              <a:t>İLERLEMECİLİĞİN DAYANDIĞI TEMEL İLKELER</a:t>
            </a:r>
          </a:p>
          <a:p>
            <a:pPr marL="514350" indent="-514350" fontAlgn="b">
              <a:buAutoNum type="arabicPeriod"/>
            </a:pPr>
            <a:r>
              <a:rPr lang="tr-TR" sz="2800" dirty="0" smtClean="0"/>
              <a:t>Eğitimde</a:t>
            </a:r>
            <a:r>
              <a:rPr lang="tr-TR" sz="2800" dirty="0"/>
              <a:t> </a:t>
            </a:r>
            <a:r>
              <a:rPr lang="tr-TR" sz="2800" b="1" dirty="0"/>
              <a:t>aktif öğrenme</a:t>
            </a:r>
            <a:r>
              <a:rPr lang="tr-TR" sz="2800" dirty="0"/>
              <a:t> ön plana çıkarılmalı ve öğrenmeler çocuğun ilgilerine göre şekillendirilmelidir. </a:t>
            </a:r>
            <a:endParaRPr lang="tr-TR" sz="2800" dirty="0" smtClean="0"/>
          </a:p>
          <a:p>
            <a:pPr fontAlgn="b"/>
            <a:r>
              <a:rPr lang="tr-TR" sz="2800" dirty="0" smtClean="0"/>
              <a:t>İlerlemeciler</a:t>
            </a:r>
            <a:r>
              <a:rPr lang="tr-TR" sz="2800" dirty="0"/>
              <a:t>, öğrenen insanın bir bütün olarak görülmesi gerektiğini kabul ederler. Buna dayalı olarak insanın merkezde olduğu bir eğitim düzenini benimserler. Öğrenen; ilgi, kapasite ve özelliklerine uygun bir eğitim programı içinde yetişmelidir.</a:t>
            </a:r>
          </a:p>
          <a:p>
            <a:pPr algn="just" fontAlgn="base"/>
            <a:endParaRPr lang="tr-TR" sz="2600" b="1" dirty="0"/>
          </a:p>
        </p:txBody>
      </p:sp>
    </p:spTree>
    <p:extLst>
      <p:ext uri="{BB962C8B-B14F-4D97-AF65-F5344CB8AC3E}">
        <p14:creationId xmlns:p14="http://schemas.microsoft.com/office/powerpoint/2010/main" val="23907381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6" y="476672"/>
            <a:ext cx="7096405" cy="5663089"/>
          </a:xfrm>
          <a:prstGeom prst="rect">
            <a:avLst/>
          </a:prstGeom>
        </p:spPr>
        <p:txBody>
          <a:bodyPr wrap="square">
            <a:spAutoFit/>
          </a:bodyPr>
          <a:lstStyle/>
          <a:p>
            <a:pPr algn="just" fontAlgn="base"/>
            <a:r>
              <a:rPr lang="tr-TR" sz="2800" dirty="0" smtClean="0"/>
              <a:t>2. Öğrenmede </a:t>
            </a:r>
            <a:r>
              <a:rPr lang="tr-TR" sz="2800" dirty="0"/>
              <a:t>“</a:t>
            </a:r>
            <a:r>
              <a:rPr lang="tr-TR" sz="2800" b="1" dirty="0"/>
              <a:t>problem çözme yöntemi</a:t>
            </a:r>
            <a:r>
              <a:rPr lang="tr-TR" sz="2800" dirty="0"/>
              <a:t>” esas alınmalıdır. İlerlemeci eğitim görüşünde bilginin soyut olarak elde edilmesi ve bilginin öğretmen tarafından öğrencilerin zihinlerine doldurulması görüşü yer almaz. </a:t>
            </a:r>
            <a:endParaRPr lang="tr-TR" sz="2800" dirty="0" smtClean="0"/>
          </a:p>
          <a:p>
            <a:pPr algn="just" fontAlgn="base"/>
            <a:r>
              <a:rPr lang="tr-TR" sz="2800" dirty="0" smtClean="0"/>
              <a:t>Bilgi </a:t>
            </a:r>
            <a:r>
              <a:rPr lang="tr-TR" sz="2800" dirty="0"/>
              <a:t>önemli ve anlamlı ise, insanlar o bilgi ile bir şeyler yapabilmelidir. </a:t>
            </a:r>
            <a:endParaRPr lang="tr-TR" sz="2800" dirty="0" smtClean="0"/>
          </a:p>
          <a:p>
            <a:pPr algn="just" fontAlgn="base"/>
            <a:r>
              <a:rPr lang="tr-TR" sz="2800" dirty="0" smtClean="0"/>
              <a:t>Bilgi </a:t>
            </a:r>
            <a:r>
              <a:rPr lang="tr-TR" sz="2800" dirty="0"/>
              <a:t>etkileşim içinde aktif olarak kazanılmalı ve öğrenenin ilgilerine bağlı olarak öğrenilmelidir. Problem çözme bilgi edinmede esastır. </a:t>
            </a:r>
            <a:endParaRPr lang="tr-TR" sz="2800" dirty="0" smtClean="0"/>
          </a:p>
          <a:p>
            <a:pPr algn="just" fontAlgn="base"/>
            <a:r>
              <a:rPr lang="tr-TR" sz="2800" dirty="0" smtClean="0"/>
              <a:t>Bilgi </a:t>
            </a:r>
            <a:r>
              <a:rPr lang="tr-TR" sz="2800" dirty="0"/>
              <a:t>yaşantı edinmede, yaşantıları geliştirmede ve yeniden düzenlemede bir araçtır. </a:t>
            </a:r>
            <a:endParaRPr lang="tr-TR" sz="2800" dirty="0" smtClean="0"/>
          </a:p>
          <a:p>
            <a:pPr algn="just" fontAlgn="base"/>
            <a:endParaRPr lang="tr-TR" sz="2600" b="1" dirty="0"/>
          </a:p>
        </p:txBody>
      </p:sp>
    </p:spTree>
    <p:extLst>
      <p:ext uri="{BB962C8B-B14F-4D97-AF65-F5344CB8AC3E}">
        <p14:creationId xmlns:p14="http://schemas.microsoft.com/office/powerpoint/2010/main" val="7552112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6" y="476672"/>
            <a:ext cx="7096405" cy="6524863"/>
          </a:xfrm>
          <a:prstGeom prst="rect">
            <a:avLst/>
          </a:prstGeom>
        </p:spPr>
        <p:txBody>
          <a:bodyPr wrap="square">
            <a:spAutoFit/>
          </a:bodyPr>
          <a:lstStyle/>
          <a:p>
            <a:pPr fontAlgn="b"/>
            <a:r>
              <a:rPr lang="tr-TR" sz="2800" dirty="0" smtClean="0"/>
              <a:t>3. </a:t>
            </a:r>
            <a:r>
              <a:rPr lang="tr-TR" sz="2800" dirty="0"/>
              <a:t>Okul yaşama hazırlık olmaktan çok, </a:t>
            </a:r>
            <a:r>
              <a:rPr lang="tr-TR" sz="2800" b="1" dirty="0"/>
              <a:t>yaşamın kendisi</a:t>
            </a:r>
            <a:r>
              <a:rPr lang="tr-TR" sz="2800" dirty="0"/>
              <a:t> olmalıdır. Okul, çocukların eleştirici güçlerini kullanarak yaşadıkları bir yer olmalıdır. Okulda çocuğa uygun öğretim ortamları hazırlanırken, hayatında karşılaşacağı durumlara yer verilmelidir</a:t>
            </a:r>
            <a:r>
              <a:rPr lang="tr-TR" sz="2800" dirty="0" smtClean="0"/>
              <a:t>.</a:t>
            </a:r>
          </a:p>
          <a:p>
            <a:pPr fontAlgn="b"/>
            <a:endParaRPr lang="tr-TR" sz="2800" dirty="0"/>
          </a:p>
          <a:p>
            <a:pPr fontAlgn="b"/>
            <a:r>
              <a:rPr lang="tr-TR" sz="2800" dirty="0" smtClean="0"/>
              <a:t>4. Öğretmenin </a:t>
            </a:r>
            <a:r>
              <a:rPr lang="tr-TR" sz="2800" dirty="0"/>
              <a:t>görevi yönetmek değil, </a:t>
            </a:r>
            <a:r>
              <a:rPr lang="tr-TR" sz="2800" b="1" dirty="0"/>
              <a:t>rehberlik etmektir</a:t>
            </a:r>
            <a:r>
              <a:rPr lang="tr-TR" sz="2800" dirty="0"/>
              <a:t>. Öğrenciler kendi gelişimlerini kendileri plânlamalı, öğretmen de bu durumda onlara rehberlik etmelidir. Öğretmen, öğretme ortamını hazırlayıcısı, yol göstereni ve koordinatörüdür. Otoritenin tek kaynağı olarak görülmemelidir</a:t>
            </a:r>
          </a:p>
          <a:p>
            <a:pPr algn="just" fontAlgn="base"/>
            <a:endParaRPr lang="tr-TR" sz="2600" b="1" dirty="0"/>
          </a:p>
        </p:txBody>
      </p:sp>
    </p:spTree>
    <p:extLst>
      <p:ext uri="{BB962C8B-B14F-4D97-AF65-F5344CB8AC3E}">
        <p14:creationId xmlns:p14="http://schemas.microsoft.com/office/powerpoint/2010/main" val="366996265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7" y="188640"/>
            <a:ext cx="7096404" cy="6524863"/>
          </a:xfrm>
          <a:prstGeom prst="rect">
            <a:avLst/>
          </a:prstGeom>
        </p:spPr>
        <p:txBody>
          <a:bodyPr wrap="square">
            <a:spAutoFit/>
          </a:bodyPr>
          <a:lstStyle/>
          <a:p>
            <a:pPr algn="just" fontAlgn="b"/>
            <a:r>
              <a:rPr lang="tr-TR" sz="2800" dirty="0" smtClean="0"/>
              <a:t>5. Okul</a:t>
            </a:r>
            <a:r>
              <a:rPr lang="tr-TR" sz="2800" dirty="0"/>
              <a:t>, öğrencilerin yarışmadan çok, </a:t>
            </a:r>
            <a:r>
              <a:rPr lang="tr-TR" sz="2800" b="1" dirty="0"/>
              <a:t>işbirliğine özendirmeli</a:t>
            </a:r>
            <a:r>
              <a:rPr lang="tr-TR" sz="2800" dirty="0"/>
              <a:t> ve yöneltmelidir. Uygar bir yaşam için eğitim bir gurup yaşantısı olmalıdır</a:t>
            </a:r>
            <a:r>
              <a:rPr lang="tr-TR" sz="2800" dirty="0" smtClean="0"/>
              <a:t>.</a:t>
            </a:r>
            <a:endParaRPr lang="tr-TR" sz="2800" dirty="0"/>
          </a:p>
          <a:p>
            <a:pPr algn="just" fontAlgn="b"/>
            <a:r>
              <a:rPr lang="tr-TR" sz="2800" b="1" dirty="0" smtClean="0"/>
              <a:t>6. Demokratik </a:t>
            </a:r>
            <a:r>
              <a:rPr lang="tr-TR" sz="2800" b="1" dirty="0"/>
              <a:t>eğitim ortamı</a:t>
            </a:r>
            <a:r>
              <a:rPr lang="tr-TR" sz="2800" dirty="0"/>
              <a:t>; bunun için de okulda, öğrencilerin kendi kendilerini yöneltmelerine, fikirlerin serbestçe tartışılmasına, okul faaliyetlerinin öğrencilerle birlikte planlanmasına ve herkesin eğitim yaşantısı sürecine katılmasına imkan sağlanmalıdır. </a:t>
            </a:r>
            <a:endParaRPr lang="tr-TR" sz="2800" dirty="0" smtClean="0"/>
          </a:p>
          <a:p>
            <a:pPr algn="just" fontAlgn="b"/>
            <a:r>
              <a:rPr lang="tr-TR" sz="2800" dirty="0" smtClean="0"/>
              <a:t>İlerlemeciler</a:t>
            </a:r>
            <a:r>
              <a:rPr lang="tr-TR" sz="2800" dirty="0"/>
              <a:t>, bireyin dinamik yönüne ağırlık getirerek, onun grup sürecine katılarak, bilimsel yöntemleri kullanarak kendi kendisini gerçekleştirmesine önem vermektedir.</a:t>
            </a:r>
          </a:p>
          <a:p>
            <a:pPr algn="just" fontAlgn="base"/>
            <a:endParaRPr lang="tr-TR" sz="2600" b="1" dirty="0"/>
          </a:p>
        </p:txBody>
      </p:sp>
    </p:spTree>
    <p:extLst>
      <p:ext uri="{BB962C8B-B14F-4D97-AF65-F5344CB8AC3E}">
        <p14:creationId xmlns:p14="http://schemas.microsoft.com/office/powerpoint/2010/main" val="32989228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53015" y="193364"/>
            <a:ext cx="7096405" cy="6955750"/>
          </a:xfrm>
          <a:prstGeom prst="rect">
            <a:avLst/>
          </a:prstGeom>
        </p:spPr>
        <p:txBody>
          <a:bodyPr wrap="square">
            <a:spAutoFit/>
          </a:bodyPr>
          <a:lstStyle/>
          <a:p>
            <a:pPr algn="just" fontAlgn="b"/>
            <a:r>
              <a:rPr lang="tr-TR" sz="2800" b="1" dirty="0" err="1"/>
              <a:t>İlerlemecilik</a:t>
            </a:r>
            <a:r>
              <a:rPr lang="tr-TR" sz="2800" dirty="0"/>
              <a:t> felsefesi, katılımcılık, demokratikleşme, çocuğun merkeze alınması, yaşantılar yoluyla öğrenme gibi ilke ve uygulamalarıyla eğitim felsefeleri arasında muhafazakâr </a:t>
            </a:r>
            <a:r>
              <a:rPr lang="tr-TR" sz="2800" dirty="0" err="1"/>
              <a:t>esasici</a:t>
            </a:r>
            <a:r>
              <a:rPr lang="tr-TR" sz="2800" dirty="0"/>
              <a:t> ve </a:t>
            </a:r>
            <a:r>
              <a:rPr lang="tr-TR" sz="2800" dirty="0" err="1"/>
              <a:t>daimici</a:t>
            </a:r>
            <a:r>
              <a:rPr lang="tr-TR" sz="2800" dirty="0"/>
              <a:t> anlayışların anti tezidir. Yeni söylem ve anlayışla kuşkusuz eğitim alanında bir çığır açtığı da gerçekliktir</a:t>
            </a:r>
            <a:r>
              <a:rPr lang="tr-TR" sz="2800" dirty="0" smtClean="0"/>
              <a:t>.</a:t>
            </a:r>
          </a:p>
          <a:p>
            <a:pPr algn="just" fontAlgn="b"/>
            <a:endParaRPr lang="tr-TR" sz="2800" dirty="0"/>
          </a:p>
          <a:p>
            <a:pPr algn="just" fontAlgn="b"/>
            <a:r>
              <a:rPr lang="tr-TR" sz="2800" b="1" dirty="0" err="1"/>
              <a:t>İlerlemecilik</a:t>
            </a:r>
            <a:r>
              <a:rPr lang="tr-TR" sz="2800" dirty="0"/>
              <a:t>, bir bakıma eğitimde yerelleşme ile evrenselleşmenin sentezinin oluşturulduğu devrimdir. Eğitmen ve öğretmenlere bu aşamada düşen görev, uygulama olanağı bulunanların yaşama geçirilmesi ve eleştiri ve özeleştiri yoluyla eksiklerin tamamlanması yanlışların düzeltilmesidir denilebilir.</a:t>
            </a:r>
          </a:p>
          <a:p>
            <a:pPr algn="just" fontAlgn="base"/>
            <a:endParaRPr lang="tr-TR" sz="2600" b="1" dirty="0"/>
          </a:p>
        </p:txBody>
      </p:sp>
    </p:spTree>
    <p:extLst>
      <p:ext uri="{BB962C8B-B14F-4D97-AF65-F5344CB8AC3E}">
        <p14:creationId xmlns:p14="http://schemas.microsoft.com/office/powerpoint/2010/main" val="26452768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2047595" y="2171441"/>
            <a:ext cx="7096405" cy="1877437"/>
          </a:xfrm>
          <a:prstGeom prst="rect">
            <a:avLst/>
          </a:prstGeom>
        </p:spPr>
        <p:txBody>
          <a:bodyPr wrap="square">
            <a:spAutoFit/>
          </a:bodyPr>
          <a:lstStyle/>
          <a:p>
            <a:pPr algn="just" fontAlgn="b"/>
            <a:endParaRPr lang="tr-TR" sz="2800" b="1" dirty="0"/>
          </a:p>
          <a:p>
            <a:pPr algn="ctr" fontAlgn="b"/>
            <a:r>
              <a:rPr lang="tr-TR" sz="4400" b="1" dirty="0" smtClean="0"/>
              <a:t>YENİDEN KURMACILIK </a:t>
            </a:r>
            <a:endParaRPr lang="tr-TR" sz="4400" dirty="0"/>
          </a:p>
          <a:p>
            <a:pPr algn="ctr" fontAlgn="base"/>
            <a:endParaRPr lang="tr-TR" sz="4400" b="1" dirty="0"/>
          </a:p>
        </p:txBody>
      </p:sp>
    </p:spTree>
    <p:extLst>
      <p:ext uri="{BB962C8B-B14F-4D97-AF65-F5344CB8AC3E}">
        <p14:creationId xmlns:p14="http://schemas.microsoft.com/office/powerpoint/2010/main" val="362688869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53015" y="178635"/>
            <a:ext cx="7096405" cy="7478970"/>
          </a:xfrm>
          <a:prstGeom prst="rect">
            <a:avLst/>
          </a:prstGeom>
        </p:spPr>
        <p:txBody>
          <a:bodyPr wrap="square">
            <a:spAutoFit/>
          </a:bodyPr>
          <a:lstStyle/>
          <a:p>
            <a:pPr algn="just" fontAlgn="b"/>
            <a:r>
              <a:rPr lang="tr-TR" sz="2800" b="1" dirty="0">
                <a:hlinkClick r:id="rId4" tooltip="Yeniden Kurmacılık"/>
              </a:rPr>
              <a:t>Yeniden </a:t>
            </a:r>
            <a:r>
              <a:rPr lang="tr-TR" sz="2800" b="1" dirty="0" err="1">
                <a:hlinkClick r:id="rId4" tooltip="Yeniden Kurmacılık"/>
              </a:rPr>
              <a:t>Kurmacılık</a:t>
            </a:r>
            <a:r>
              <a:rPr lang="tr-TR" sz="2800" b="1" dirty="0"/>
              <a:t> </a:t>
            </a:r>
            <a:r>
              <a:rPr lang="tr-TR" sz="2800" dirty="0"/>
              <a:t>eğitim akımı </a:t>
            </a:r>
            <a:r>
              <a:rPr lang="tr-TR" sz="2800" b="1" dirty="0" err="1">
                <a:hlinkClick r:id="rId5" tooltip="ilerlemecilik"/>
              </a:rPr>
              <a:t>ilerlemecilik</a:t>
            </a:r>
            <a:r>
              <a:rPr lang="tr-TR" sz="2800" dirty="0"/>
              <a:t> akımının bir devamıdır. </a:t>
            </a:r>
            <a:endParaRPr lang="tr-TR" sz="2800" dirty="0" smtClean="0"/>
          </a:p>
          <a:p>
            <a:pPr algn="just" fontAlgn="b"/>
            <a:r>
              <a:rPr lang="tr-TR" sz="2800" dirty="0" smtClean="0"/>
              <a:t>Son </a:t>
            </a:r>
            <a:r>
              <a:rPr lang="tr-TR" sz="2800" dirty="0"/>
              <a:t>gelişen akımlardan biridir. Akımın dayandığı </a:t>
            </a:r>
            <a:r>
              <a:rPr lang="tr-TR" sz="2800" b="1" dirty="0">
                <a:hlinkClick r:id="rId6" tooltip="felsefe"/>
              </a:rPr>
              <a:t>felsefe</a:t>
            </a:r>
            <a:r>
              <a:rPr lang="tr-TR" sz="2800" dirty="0"/>
              <a:t> “</a:t>
            </a:r>
            <a:r>
              <a:rPr lang="tr-TR" sz="2800" b="1" dirty="0" err="1">
                <a:hlinkClick r:id="rId7" tooltip="pragmatizm"/>
              </a:rPr>
              <a:t>pragmatizm</a:t>
            </a:r>
            <a:r>
              <a:rPr lang="tr-TR" sz="2800" dirty="0" err="1"/>
              <a:t>”dir</a:t>
            </a:r>
            <a:r>
              <a:rPr lang="tr-TR" sz="2800" dirty="0"/>
              <a:t>. </a:t>
            </a:r>
            <a:r>
              <a:rPr lang="tr-TR" sz="2800" b="1" dirty="0">
                <a:hlinkClick r:id="rId8" tooltip="John Dewey"/>
              </a:rPr>
              <a:t>John </a:t>
            </a:r>
            <a:r>
              <a:rPr lang="tr-TR" sz="2800" b="1" dirty="0" err="1">
                <a:hlinkClick r:id="rId8" tooltip="John Dewey"/>
              </a:rPr>
              <a:t>Dewey</a:t>
            </a:r>
            <a:r>
              <a:rPr lang="tr-TR" sz="2800" dirty="0"/>
              <a:t>, Isaac </a:t>
            </a:r>
            <a:r>
              <a:rPr lang="tr-TR" sz="2800" b="1" dirty="0" err="1">
                <a:hlinkClick r:id="rId9" tooltip="Bergson"/>
              </a:rPr>
              <a:t>Bergson</a:t>
            </a:r>
            <a:r>
              <a:rPr lang="tr-TR" sz="2800" dirty="0"/>
              <a:t>, T. </a:t>
            </a:r>
            <a:r>
              <a:rPr lang="tr-TR" sz="2800" dirty="0" err="1"/>
              <a:t>Brameld</a:t>
            </a:r>
            <a:r>
              <a:rPr lang="tr-TR" sz="2800" dirty="0"/>
              <a:t> temsilcilerindendir</a:t>
            </a:r>
            <a:r>
              <a:rPr lang="tr-TR" sz="2800" dirty="0" smtClean="0"/>
              <a:t>.</a:t>
            </a:r>
          </a:p>
          <a:p>
            <a:pPr algn="just" fontAlgn="b"/>
            <a:endParaRPr lang="tr-TR" sz="2800" dirty="0"/>
          </a:p>
          <a:p>
            <a:pPr algn="just" fontAlgn="b"/>
            <a:r>
              <a:rPr lang="tr-TR" sz="2800" dirty="0"/>
              <a:t>Amerika’da meydana gelen ekonomik kriz, sosyal bunalımlar ve teknolojik gelişmelerle birlikte insan varlığını tehdit eder hâle gelen durumlar, </a:t>
            </a:r>
            <a:r>
              <a:rPr lang="tr-TR" sz="2800" dirty="0" err="1"/>
              <a:t>ilerlemeciliğin</a:t>
            </a:r>
            <a:r>
              <a:rPr lang="tr-TR" sz="2800" dirty="0"/>
              <a:t> amaçsız ya da işlevini yerine getiremez olarak anlaşılmasına yol açmış ve ona bir tepki olarak </a:t>
            </a:r>
            <a:r>
              <a:rPr lang="tr-TR" sz="2800" b="1" dirty="0"/>
              <a:t>yeniden </a:t>
            </a:r>
            <a:r>
              <a:rPr lang="tr-TR" sz="2800" b="1" dirty="0" err="1"/>
              <a:t>kurmacılık</a:t>
            </a:r>
            <a:r>
              <a:rPr lang="tr-TR" sz="2800" b="1" dirty="0"/>
              <a:t> </a:t>
            </a:r>
            <a:r>
              <a:rPr lang="tr-TR" sz="2800" dirty="0"/>
              <a:t>akımının oluşumunu hazırlamıştır.</a:t>
            </a:r>
          </a:p>
          <a:p>
            <a:pPr algn="just"/>
            <a:r>
              <a:rPr lang="tr-TR" sz="4400" dirty="0"/>
              <a:t/>
            </a:r>
            <a:br>
              <a:rPr lang="tr-TR" sz="4400" dirty="0"/>
            </a:br>
            <a:endParaRPr lang="tr-TR" sz="4400" b="1" dirty="0"/>
          </a:p>
        </p:txBody>
      </p:sp>
    </p:spTree>
    <p:extLst>
      <p:ext uri="{BB962C8B-B14F-4D97-AF65-F5344CB8AC3E}">
        <p14:creationId xmlns:p14="http://schemas.microsoft.com/office/powerpoint/2010/main" val="31068665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45204" y="-128528"/>
            <a:ext cx="7310875" cy="6986528"/>
          </a:xfrm>
          <a:prstGeom prst="rect">
            <a:avLst/>
          </a:prstGeom>
        </p:spPr>
        <p:txBody>
          <a:bodyPr wrap="square">
            <a:spAutoFit/>
          </a:bodyPr>
          <a:lstStyle/>
          <a:p>
            <a:pPr algn="just" fontAlgn="b"/>
            <a:endParaRPr lang="tr-TR" sz="2800" b="1" dirty="0"/>
          </a:p>
          <a:p>
            <a:pPr algn="just" fontAlgn="b"/>
            <a:r>
              <a:rPr lang="tr-TR" sz="2800" b="1" dirty="0"/>
              <a:t>Yeniden </a:t>
            </a:r>
            <a:r>
              <a:rPr lang="tr-TR" sz="2800" b="1" dirty="0" err="1"/>
              <a:t>kurmacılığa</a:t>
            </a:r>
            <a:r>
              <a:rPr lang="tr-TR" sz="2800" b="1" dirty="0"/>
              <a:t> göre</a:t>
            </a:r>
            <a:r>
              <a:rPr lang="tr-TR" sz="2800" dirty="0"/>
              <a:t>, sürekli var olan gelişme ve değişmelere insanın ayak uydurabilmesi için var olma mücadelesinde bir seçim yaparak, eskiyen, yıkılan değerlerin yerine yenisinin inşa edilmesi gerekir</a:t>
            </a:r>
            <a:r>
              <a:rPr lang="tr-TR" sz="2800" dirty="0" smtClean="0"/>
              <a:t>.</a:t>
            </a:r>
          </a:p>
          <a:p>
            <a:pPr algn="just" fontAlgn="b"/>
            <a:endParaRPr lang="tr-TR" sz="2800" dirty="0"/>
          </a:p>
          <a:p>
            <a:pPr algn="just" fontAlgn="b"/>
            <a:r>
              <a:rPr lang="tr-TR" sz="2800" dirty="0"/>
              <a:t>Bütün düşüncelerin ortak hedefi insanlığın mutluluğu olmasına rağmen amaca ulaşmada takip edilecek, bağlı kalınacak yollar konusunda bu düşünceler arasında bir </a:t>
            </a:r>
            <a:r>
              <a:rPr lang="tr-TR" sz="2800" b="1" dirty="0">
                <a:hlinkClick r:id="rId4" tooltip="çatışma"/>
              </a:rPr>
              <a:t>çatışma</a:t>
            </a:r>
            <a:r>
              <a:rPr lang="tr-TR" sz="2800" dirty="0"/>
              <a:t> söz konusudur, </a:t>
            </a:r>
            <a:endParaRPr lang="tr-TR" sz="2800" dirty="0" smtClean="0"/>
          </a:p>
          <a:p>
            <a:pPr algn="just" fontAlgn="b"/>
            <a:r>
              <a:rPr lang="tr-TR" sz="2800" dirty="0" smtClean="0"/>
              <a:t>Özellikle </a:t>
            </a:r>
            <a:r>
              <a:rPr lang="tr-TR" sz="2800" dirty="0"/>
              <a:t>de devlet ve toplum felsefesinde, nasıl bir yönetim ve devleti kim yönetmesi gerektiği noktasında birbirinden çok farklı ve çalışan teolojik ve siyasi düşünceler mevcuttur.</a:t>
            </a:r>
          </a:p>
        </p:txBody>
      </p:sp>
    </p:spTree>
    <p:extLst>
      <p:ext uri="{BB962C8B-B14F-4D97-AF65-F5344CB8AC3E}">
        <p14:creationId xmlns:p14="http://schemas.microsoft.com/office/powerpoint/2010/main" val="35115952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45204" y="-128528"/>
            <a:ext cx="7310875" cy="6555641"/>
          </a:xfrm>
          <a:prstGeom prst="rect">
            <a:avLst/>
          </a:prstGeom>
        </p:spPr>
        <p:txBody>
          <a:bodyPr wrap="square">
            <a:spAutoFit/>
          </a:bodyPr>
          <a:lstStyle/>
          <a:p>
            <a:pPr algn="just" fontAlgn="b"/>
            <a:endParaRPr lang="tr-TR" sz="2800" b="1" dirty="0"/>
          </a:p>
          <a:p>
            <a:pPr algn="just" fontAlgn="b"/>
            <a:r>
              <a:rPr lang="tr-TR" sz="2800" dirty="0"/>
              <a:t>Çatışan bu </a:t>
            </a:r>
            <a:r>
              <a:rPr lang="tr-TR" sz="2800" b="1" dirty="0">
                <a:hlinkClick r:id="rId4" tooltip="değerler"/>
              </a:rPr>
              <a:t>değerler</a:t>
            </a:r>
            <a:r>
              <a:rPr lang="tr-TR" sz="2800" dirty="0"/>
              <a:t> içerisinde insan hangisine bağlı kalacağını bilememektedir. Bu durumda bütün bu düşüncelerin yasal bir zeminde savunulabileceği özgür bir ortam gereklidir. Bu ortam da ancak </a:t>
            </a:r>
            <a:r>
              <a:rPr lang="tr-TR" sz="2800" b="1" dirty="0">
                <a:hlinkClick r:id="rId5" tooltip="demokrasi"/>
              </a:rPr>
              <a:t>demokrasi</a:t>
            </a:r>
            <a:r>
              <a:rPr lang="tr-TR" sz="2800" dirty="0"/>
              <a:t> ile mümkündür</a:t>
            </a:r>
            <a:r>
              <a:rPr lang="tr-TR" sz="2800" dirty="0" smtClean="0"/>
              <a:t>.</a:t>
            </a:r>
          </a:p>
          <a:p>
            <a:pPr algn="just" fontAlgn="b"/>
            <a:endParaRPr lang="tr-TR" sz="2800" dirty="0" smtClean="0"/>
          </a:p>
          <a:p>
            <a:pPr algn="just" fontAlgn="b"/>
            <a:r>
              <a:rPr lang="tr-TR" sz="2800" dirty="0"/>
              <a:t>U</a:t>
            </a:r>
            <a:r>
              <a:rPr lang="tr-TR" sz="2800" dirty="0" smtClean="0"/>
              <a:t>ygarlıklar</a:t>
            </a:r>
            <a:r>
              <a:rPr lang="tr-TR" sz="2800" dirty="0"/>
              <a:t>, çoğulcu katılımın genelde daha doğru, daha iyiyi bilip uygulayacağı, azınlığın da görüşlerini savunup karşı eleştiri yapabileceği, yönetimin seçimle belirlenebileceği düşüncelerine dayalı bir yönetim biçimi olan demokrasiyi benimsemelidirler. </a:t>
            </a:r>
            <a:r>
              <a:rPr lang="tr-TR" sz="2800" b="1" dirty="0"/>
              <a:t>Bu ise ancak eğitimle sağlanabilecek bir durumdur</a:t>
            </a:r>
            <a:r>
              <a:rPr lang="tr-TR" sz="2800" dirty="0"/>
              <a:t>. Çünkü eğitim bir değişim ve denge aracıdır.</a:t>
            </a:r>
          </a:p>
        </p:txBody>
      </p:sp>
    </p:spTree>
    <p:extLst>
      <p:ext uri="{BB962C8B-B14F-4D97-AF65-F5344CB8AC3E}">
        <p14:creationId xmlns:p14="http://schemas.microsoft.com/office/powerpoint/2010/main" val="30130463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45204" y="655152"/>
            <a:ext cx="7310875" cy="3108543"/>
          </a:xfrm>
          <a:prstGeom prst="rect">
            <a:avLst/>
          </a:prstGeom>
        </p:spPr>
        <p:txBody>
          <a:bodyPr wrap="square">
            <a:spAutoFit/>
          </a:bodyPr>
          <a:lstStyle/>
          <a:p>
            <a:pPr algn="just" fontAlgn="b"/>
            <a:r>
              <a:rPr lang="tr-TR" sz="2800" dirty="0"/>
              <a:t>Okul, tek tek bireylerden başlayarak topluma doğru bir sosyal </a:t>
            </a:r>
            <a:r>
              <a:rPr lang="tr-TR" sz="2800" b="1" dirty="0">
                <a:hlinkClick r:id="rId4" tooltip="değişme"/>
              </a:rPr>
              <a:t>değişme</a:t>
            </a:r>
            <a:r>
              <a:rPr lang="tr-TR" sz="2800" dirty="0"/>
              <a:t> ve toplumu yeniden yapılandırmanın sorumlu organizatörü olmalıdır. Amaçlar çok önemli olduğundan, yeniden kurmayı sağlayacak olana araçlar olarak, dersler, içerik ve konular amaçlara göre yapılandırılmalıdır.</a:t>
            </a:r>
          </a:p>
        </p:txBody>
      </p:sp>
    </p:spTree>
    <p:extLst>
      <p:ext uri="{BB962C8B-B14F-4D97-AF65-F5344CB8AC3E}">
        <p14:creationId xmlns:p14="http://schemas.microsoft.com/office/powerpoint/2010/main" val="259205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19672" y="1196752"/>
            <a:ext cx="7344816" cy="4154984"/>
          </a:xfrm>
          <a:prstGeom prst="rect">
            <a:avLst/>
          </a:prstGeom>
          <a:noFill/>
        </p:spPr>
        <p:txBody>
          <a:bodyPr wrap="square" rtlCol="0">
            <a:spAutoFit/>
          </a:bodyPr>
          <a:lstStyle/>
          <a:p>
            <a:pPr marL="457200" indent="-457200" algn="just"/>
            <a:r>
              <a:rPr lang="tr-TR" sz="1900" dirty="0" smtClean="0">
                <a:latin typeface="Times New Roman" pitchFamily="18" charset="0"/>
                <a:cs typeface="Times New Roman" pitchFamily="18" charset="0"/>
              </a:rPr>
              <a:t>        </a:t>
            </a:r>
            <a:r>
              <a:rPr lang="en-US" sz="2400" dirty="0" smtClean="0">
                <a:cs typeface="Times New Roman" pitchFamily="18" charset="0"/>
              </a:rPr>
              <a:t>Berkeley </a:t>
            </a:r>
            <a:r>
              <a:rPr lang="en-US" sz="2400" dirty="0" err="1">
                <a:cs typeface="Times New Roman" pitchFamily="18" charset="0"/>
              </a:rPr>
              <a:t>şeyleri</a:t>
            </a:r>
            <a:r>
              <a:rPr lang="en-US" sz="2400" dirty="0">
                <a:cs typeface="Times New Roman" pitchFamily="18" charset="0"/>
              </a:rPr>
              <a:t>, </a:t>
            </a:r>
            <a:r>
              <a:rPr lang="en-US" sz="2400" dirty="0" err="1">
                <a:cs typeface="Times New Roman" pitchFamily="18" charset="0"/>
              </a:rPr>
              <a:t>onlara</a:t>
            </a:r>
            <a:r>
              <a:rPr lang="en-US" sz="2400" dirty="0">
                <a:cs typeface="Times New Roman" pitchFamily="18" charset="0"/>
              </a:rPr>
              <a:t> </a:t>
            </a:r>
            <a:r>
              <a:rPr lang="en-US" sz="2400" dirty="0" err="1">
                <a:cs typeface="Times New Roman" pitchFamily="18" charset="0"/>
              </a:rPr>
              <a:t>atfettiğimiz</a:t>
            </a:r>
            <a:r>
              <a:rPr lang="en-US" sz="2400" dirty="0">
                <a:cs typeface="Times New Roman" pitchFamily="18" charset="0"/>
              </a:rPr>
              <a:t> </a:t>
            </a:r>
            <a:r>
              <a:rPr lang="en-US" sz="2400" dirty="0" err="1">
                <a:cs typeface="Times New Roman" pitchFamily="18" charset="0"/>
              </a:rPr>
              <a:t>niteliklere</a:t>
            </a:r>
            <a:r>
              <a:rPr lang="en-US" sz="2400" dirty="0">
                <a:cs typeface="Times New Roman" pitchFamily="18" charset="0"/>
              </a:rPr>
              <a:t> </a:t>
            </a:r>
            <a:r>
              <a:rPr lang="en-US" sz="2400" dirty="0" err="1">
                <a:cs typeface="Times New Roman" pitchFamily="18" charset="0"/>
              </a:rPr>
              <a:t>ilişkin</a:t>
            </a:r>
            <a:r>
              <a:rPr lang="en-US" sz="2400" dirty="0">
                <a:cs typeface="Times New Roman" pitchFamily="18" charset="0"/>
              </a:rPr>
              <a:t> </a:t>
            </a:r>
            <a:r>
              <a:rPr lang="en-US" sz="2400" dirty="0" err="1">
                <a:cs typeface="Times New Roman" pitchFamily="18" charset="0"/>
              </a:rPr>
              <a:t>duyu</a:t>
            </a:r>
            <a:r>
              <a:rPr lang="en-US" sz="2400" dirty="0">
                <a:cs typeface="Times New Roman" pitchFamily="18" charset="0"/>
              </a:rPr>
              <a:t> </a:t>
            </a:r>
            <a:r>
              <a:rPr lang="en-US" sz="2400" dirty="0" err="1">
                <a:cs typeface="Times New Roman" pitchFamily="18" charset="0"/>
              </a:rPr>
              <a:t>deneyimimizden</a:t>
            </a:r>
            <a:r>
              <a:rPr lang="en-US" sz="2400" dirty="0">
                <a:cs typeface="Times New Roman" pitchFamily="18" charset="0"/>
              </a:rPr>
              <a:t> </a:t>
            </a:r>
            <a:r>
              <a:rPr lang="en-US" sz="2400" dirty="0" err="1">
                <a:cs typeface="Times New Roman" pitchFamily="18" charset="0"/>
              </a:rPr>
              <a:t>soyutlayarak</a:t>
            </a:r>
            <a:r>
              <a:rPr lang="en-US" sz="2400" dirty="0">
                <a:cs typeface="Times New Roman" pitchFamily="18" charset="0"/>
              </a:rPr>
              <a:t> </a:t>
            </a:r>
            <a:r>
              <a:rPr lang="en-US" sz="2400" dirty="0" err="1">
                <a:cs typeface="Times New Roman" pitchFamily="18" charset="0"/>
              </a:rPr>
              <a:t>kavrayamayacağı</a:t>
            </a:r>
            <a:r>
              <a:rPr lang="en-US" sz="2400" dirty="0">
                <a:cs typeface="Times New Roman" pitchFamily="18" charset="0"/>
              </a:rPr>
              <a:t> </a:t>
            </a:r>
            <a:r>
              <a:rPr lang="en-US" sz="2400" dirty="0" err="1">
                <a:cs typeface="Times New Roman" pitchFamily="18" charset="0"/>
              </a:rPr>
              <a:t>düşüncesinden</a:t>
            </a:r>
            <a:r>
              <a:rPr lang="en-US" sz="2400" dirty="0">
                <a:cs typeface="Times New Roman" pitchFamily="18" charset="0"/>
              </a:rPr>
              <a:t> </a:t>
            </a:r>
            <a:r>
              <a:rPr lang="en-US" sz="2400" dirty="0" err="1">
                <a:cs typeface="Times New Roman" pitchFamily="18" charset="0"/>
              </a:rPr>
              <a:t>hareket</a:t>
            </a:r>
            <a:r>
              <a:rPr lang="en-US" sz="2400" dirty="0">
                <a:cs typeface="Times New Roman" pitchFamily="18" charset="0"/>
              </a:rPr>
              <a:t> </a:t>
            </a:r>
            <a:r>
              <a:rPr lang="en-US" sz="2400" dirty="0" err="1">
                <a:cs typeface="Times New Roman" pitchFamily="18" charset="0"/>
              </a:rPr>
              <a:t>ederek</a:t>
            </a:r>
            <a:r>
              <a:rPr lang="en-US" sz="2400" dirty="0">
                <a:cs typeface="Times New Roman" pitchFamily="18" charset="0"/>
              </a:rPr>
              <a:t>, </a:t>
            </a:r>
            <a:r>
              <a:rPr lang="en-US" sz="2400" dirty="0" err="1">
                <a:cs typeface="Times New Roman" pitchFamily="18" charset="0"/>
              </a:rPr>
              <a:t>fiziksel</a:t>
            </a:r>
            <a:r>
              <a:rPr lang="en-US" sz="2400" dirty="0">
                <a:cs typeface="Times New Roman" pitchFamily="18" charset="0"/>
              </a:rPr>
              <a:t> </a:t>
            </a:r>
            <a:r>
              <a:rPr lang="en-US" sz="2400" dirty="0" err="1">
                <a:cs typeface="Times New Roman" pitchFamily="18" charset="0"/>
              </a:rPr>
              <a:t>nesnelerin</a:t>
            </a:r>
            <a:r>
              <a:rPr lang="en-US" sz="2400" dirty="0">
                <a:cs typeface="Times New Roman" pitchFamily="18" charset="0"/>
              </a:rPr>
              <a:t> </a:t>
            </a:r>
            <a:r>
              <a:rPr lang="en-US" sz="2400" dirty="0" err="1">
                <a:cs typeface="Times New Roman" pitchFamily="18" charset="0"/>
              </a:rPr>
              <a:t>varoluşunun</a:t>
            </a:r>
            <a:r>
              <a:rPr lang="en-US" sz="2400" dirty="0">
                <a:cs typeface="Times New Roman" pitchFamily="18" charset="0"/>
              </a:rPr>
              <a:t> </a:t>
            </a:r>
            <a:r>
              <a:rPr lang="en-US" sz="2400" dirty="0" err="1">
                <a:cs typeface="Times New Roman" pitchFamily="18" charset="0"/>
              </a:rPr>
              <a:t>algılanmak</a:t>
            </a:r>
            <a:r>
              <a:rPr lang="en-US" sz="2400" dirty="0">
                <a:cs typeface="Times New Roman" pitchFamily="18" charset="0"/>
              </a:rPr>
              <a:t> </a:t>
            </a:r>
            <a:r>
              <a:rPr lang="en-US" sz="2400" dirty="0" err="1">
                <a:cs typeface="Times New Roman" pitchFamily="18" charset="0"/>
              </a:rPr>
              <a:t>olduğunu</a:t>
            </a:r>
            <a:r>
              <a:rPr lang="en-US" sz="2400" dirty="0">
                <a:cs typeface="Times New Roman" pitchFamily="18" charset="0"/>
              </a:rPr>
              <a:t>, </a:t>
            </a:r>
            <a:r>
              <a:rPr lang="en-US" sz="2400" dirty="0" err="1">
                <a:cs typeface="Times New Roman" pitchFamily="18" charset="0"/>
              </a:rPr>
              <a:t>fiziksel</a:t>
            </a:r>
            <a:r>
              <a:rPr lang="en-US" sz="2400" dirty="0">
                <a:cs typeface="Times New Roman" pitchFamily="18" charset="0"/>
              </a:rPr>
              <a:t> </a:t>
            </a:r>
            <a:r>
              <a:rPr lang="en-US" sz="2400" dirty="0" err="1">
                <a:cs typeface="Times New Roman" pitchFamily="18" charset="0"/>
              </a:rPr>
              <a:t>nesnelerin</a:t>
            </a:r>
            <a:r>
              <a:rPr lang="en-US" sz="2400" dirty="0">
                <a:cs typeface="Times New Roman" pitchFamily="18" charset="0"/>
              </a:rPr>
              <a:t> </a:t>
            </a:r>
            <a:r>
              <a:rPr lang="en-US" sz="2400" dirty="0" err="1">
                <a:cs typeface="Times New Roman" pitchFamily="18" charset="0"/>
              </a:rPr>
              <a:t>yalnızca</a:t>
            </a:r>
            <a:r>
              <a:rPr lang="en-US" sz="2400" dirty="0">
                <a:cs typeface="Times New Roman" pitchFamily="18" charset="0"/>
              </a:rPr>
              <a:t> </a:t>
            </a:r>
            <a:r>
              <a:rPr lang="en-US" sz="2400" dirty="0" err="1">
                <a:cs typeface="Times New Roman" pitchFamily="18" charset="0"/>
              </a:rPr>
              <a:t>idealar</a:t>
            </a:r>
            <a:r>
              <a:rPr lang="en-US" sz="2400" dirty="0">
                <a:cs typeface="Times New Roman" pitchFamily="18" charset="0"/>
              </a:rPr>
              <a:t> </a:t>
            </a:r>
            <a:r>
              <a:rPr lang="en-US" sz="2400" dirty="0" err="1">
                <a:cs typeface="Times New Roman" pitchFamily="18" charset="0"/>
              </a:rPr>
              <a:t>olarak</a:t>
            </a:r>
            <a:r>
              <a:rPr lang="en-US" sz="2400" dirty="0">
                <a:cs typeface="Times New Roman" pitchFamily="18" charset="0"/>
              </a:rPr>
              <a:t> </a:t>
            </a:r>
            <a:r>
              <a:rPr lang="en-US" sz="2400" dirty="0" err="1">
                <a:cs typeface="Times New Roman" pitchFamily="18" charset="0"/>
              </a:rPr>
              <a:t>varolduklarını</a:t>
            </a:r>
            <a:r>
              <a:rPr lang="en-US" sz="2400" dirty="0">
                <a:cs typeface="Times New Roman" pitchFamily="18" charset="0"/>
              </a:rPr>
              <a:t> </a:t>
            </a:r>
            <a:r>
              <a:rPr lang="en-US" sz="2400" dirty="0" err="1">
                <a:cs typeface="Times New Roman" pitchFamily="18" charset="0"/>
              </a:rPr>
              <a:t>ileri</a:t>
            </a:r>
            <a:r>
              <a:rPr lang="en-US" sz="2400" dirty="0">
                <a:cs typeface="Times New Roman" pitchFamily="18" charset="0"/>
              </a:rPr>
              <a:t> </a:t>
            </a:r>
            <a:r>
              <a:rPr lang="en-US" sz="2400" dirty="0" err="1">
                <a:cs typeface="Times New Roman" pitchFamily="18" charset="0"/>
              </a:rPr>
              <a:t>sürer</a:t>
            </a:r>
            <a:r>
              <a:rPr lang="en-US" sz="2400" dirty="0" smtClean="0">
                <a:cs typeface="Times New Roman" pitchFamily="18" charset="0"/>
              </a:rPr>
              <a:t>.</a:t>
            </a:r>
            <a:endParaRPr lang="tr-TR" sz="2400" dirty="0" smtClean="0">
              <a:cs typeface="Times New Roman" pitchFamily="18" charset="0"/>
            </a:endParaRPr>
          </a:p>
          <a:p>
            <a:pPr marL="457200" indent="-457200" algn="just"/>
            <a:r>
              <a:rPr lang="tr-TR" sz="2400" dirty="0">
                <a:cs typeface="Times New Roman" pitchFamily="18" charset="0"/>
              </a:rPr>
              <a:t> </a:t>
            </a:r>
            <a:r>
              <a:rPr lang="tr-TR" sz="2400" dirty="0" smtClean="0">
                <a:cs typeface="Times New Roman" pitchFamily="18" charset="0"/>
              </a:rPr>
              <a:t>     </a:t>
            </a:r>
          </a:p>
          <a:p>
            <a:pPr marL="457200" indent="-457200" algn="just"/>
            <a:r>
              <a:rPr lang="tr-TR" sz="2400" dirty="0">
                <a:cs typeface="Times New Roman" pitchFamily="18" charset="0"/>
              </a:rPr>
              <a:t> </a:t>
            </a:r>
            <a:r>
              <a:rPr lang="tr-TR" sz="2400" dirty="0" smtClean="0">
                <a:cs typeface="Times New Roman" pitchFamily="18" charset="0"/>
              </a:rPr>
              <a:t>    </a:t>
            </a:r>
            <a:r>
              <a:rPr lang="en-US" sz="2400" dirty="0" smtClean="0">
                <a:cs typeface="Times New Roman" pitchFamily="18" charset="0"/>
              </a:rPr>
              <a:t> </a:t>
            </a:r>
            <a:r>
              <a:rPr lang="tr-TR" sz="2400" dirty="0" smtClean="0">
                <a:cs typeface="Times New Roman" pitchFamily="18" charset="0"/>
              </a:rPr>
              <a:t> </a:t>
            </a:r>
            <a:r>
              <a:rPr lang="en-US" sz="2400" dirty="0" smtClean="0">
                <a:cs typeface="Times New Roman" pitchFamily="18" charset="0"/>
              </a:rPr>
              <a:t>Berkeley </a:t>
            </a:r>
            <a:r>
              <a:rPr lang="en-US" sz="2400" dirty="0">
                <a:cs typeface="Times New Roman" pitchFamily="18" charset="0"/>
              </a:rPr>
              <a:t>'in </a:t>
            </a:r>
            <a:r>
              <a:rPr lang="en-US" sz="2400" dirty="0" err="1">
                <a:cs typeface="Times New Roman" pitchFamily="18" charset="0"/>
              </a:rPr>
              <a:t>fiziksel</a:t>
            </a:r>
            <a:r>
              <a:rPr lang="en-US" sz="2400" dirty="0">
                <a:cs typeface="Times New Roman" pitchFamily="18" charset="0"/>
              </a:rPr>
              <a:t> </a:t>
            </a:r>
            <a:r>
              <a:rPr lang="en-US" sz="2400" dirty="0" err="1">
                <a:cs typeface="Times New Roman" pitchFamily="18" charset="0"/>
              </a:rPr>
              <a:t>şeylerin</a:t>
            </a:r>
            <a:r>
              <a:rPr lang="en-US" sz="2400" dirty="0">
                <a:cs typeface="Times New Roman" pitchFamily="18" charset="0"/>
              </a:rPr>
              <a:t>, </a:t>
            </a:r>
            <a:r>
              <a:rPr lang="en-US" sz="2400" dirty="0" err="1">
                <a:cs typeface="Times New Roman" pitchFamily="18" charset="0"/>
              </a:rPr>
              <a:t>onları</a:t>
            </a:r>
            <a:r>
              <a:rPr lang="en-US" sz="2400" dirty="0">
                <a:cs typeface="Times New Roman" pitchFamily="18" charset="0"/>
              </a:rPr>
              <a:t> </a:t>
            </a:r>
            <a:r>
              <a:rPr lang="en-US" sz="2400" dirty="0" err="1">
                <a:cs typeface="Times New Roman" pitchFamily="18" charset="0"/>
              </a:rPr>
              <a:t>algılayan</a:t>
            </a:r>
            <a:r>
              <a:rPr lang="en-US" sz="2400" dirty="0">
                <a:cs typeface="Times New Roman" pitchFamily="18" charset="0"/>
              </a:rPr>
              <a:t> </a:t>
            </a:r>
            <a:r>
              <a:rPr lang="en-US" sz="2400" dirty="0" err="1">
                <a:cs typeface="Times New Roman" pitchFamily="18" charset="0"/>
              </a:rPr>
              <a:t>kimse</a:t>
            </a:r>
            <a:r>
              <a:rPr lang="en-US" sz="2400" dirty="0">
                <a:cs typeface="Times New Roman" pitchFamily="18" charset="0"/>
              </a:rPr>
              <a:t> </a:t>
            </a:r>
            <a:r>
              <a:rPr lang="en-US" sz="2400" dirty="0" err="1">
                <a:cs typeface="Times New Roman" pitchFamily="18" charset="0"/>
              </a:rPr>
              <a:t>olmadığında</a:t>
            </a:r>
            <a:r>
              <a:rPr lang="en-US" sz="2400" dirty="0">
                <a:cs typeface="Times New Roman" pitchFamily="18" charset="0"/>
              </a:rPr>
              <a:t> da </a:t>
            </a:r>
            <a:r>
              <a:rPr lang="en-US" sz="2400" dirty="0" err="1">
                <a:cs typeface="Times New Roman" pitchFamily="18" charset="0"/>
              </a:rPr>
              <a:t>var</a:t>
            </a:r>
            <a:r>
              <a:rPr lang="en-US" sz="2400" dirty="0">
                <a:cs typeface="Times New Roman" pitchFamily="18" charset="0"/>
              </a:rPr>
              <a:t> </a:t>
            </a:r>
            <a:r>
              <a:rPr lang="en-US" sz="2400" dirty="0" err="1">
                <a:cs typeface="Times New Roman" pitchFamily="18" charset="0"/>
              </a:rPr>
              <a:t>gözükmeleri</a:t>
            </a:r>
            <a:r>
              <a:rPr lang="en-US" sz="2400" dirty="0">
                <a:cs typeface="Times New Roman" pitchFamily="18" charset="0"/>
              </a:rPr>
              <a:t> </a:t>
            </a:r>
            <a:r>
              <a:rPr lang="en-US" sz="2400" dirty="0" err="1">
                <a:cs typeface="Times New Roman" pitchFamily="18" charset="0"/>
              </a:rPr>
              <a:t>sorusuna</a:t>
            </a:r>
            <a:r>
              <a:rPr lang="en-US" sz="2400" dirty="0">
                <a:cs typeface="Times New Roman" pitchFamily="18" charset="0"/>
              </a:rPr>
              <a:t> </a:t>
            </a:r>
            <a:r>
              <a:rPr lang="en-US" sz="2400" dirty="0" err="1">
                <a:cs typeface="Times New Roman" pitchFamily="18" charset="0"/>
              </a:rPr>
              <a:t>yanıtı</a:t>
            </a:r>
            <a:r>
              <a:rPr lang="en-US" sz="2400" dirty="0">
                <a:cs typeface="Times New Roman" pitchFamily="18" charset="0"/>
              </a:rPr>
              <a:t>, </a:t>
            </a:r>
            <a:r>
              <a:rPr lang="en-US" sz="2400" dirty="0" err="1">
                <a:cs typeface="Times New Roman" pitchFamily="18" charset="0"/>
              </a:rPr>
              <a:t>onların</a:t>
            </a:r>
            <a:r>
              <a:rPr lang="en-US" sz="2400" dirty="0">
                <a:cs typeface="Times New Roman" pitchFamily="18" charset="0"/>
              </a:rPr>
              <a:t> </a:t>
            </a:r>
            <a:r>
              <a:rPr lang="en-US" sz="2400" dirty="0" err="1">
                <a:cs typeface="Times New Roman" pitchFamily="18" charset="0"/>
              </a:rPr>
              <a:t>Tanrı'ın</a:t>
            </a:r>
            <a:r>
              <a:rPr lang="en-US" sz="2400" dirty="0">
                <a:cs typeface="Times New Roman" pitchFamily="18" charset="0"/>
              </a:rPr>
              <a:t> </a:t>
            </a:r>
            <a:r>
              <a:rPr lang="en-US" sz="2400" dirty="0" err="1">
                <a:cs typeface="Times New Roman" pitchFamily="18" charset="0"/>
              </a:rPr>
              <a:t>hafızasında</a:t>
            </a:r>
            <a:r>
              <a:rPr lang="en-US" sz="2400" dirty="0">
                <a:cs typeface="Times New Roman" pitchFamily="18" charset="0"/>
              </a:rPr>
              <a:t> </a:t>
            </a:r>
            <a:r>
              <a:rPr lang="en-US" sz="2400" dirty="0" err="1" smtClean="0">
                <a:cs typeface="Times New Roman" pitchFamily="18" charset="0"/>
              </a:rPr>
              <a:t>var</a:t>
            </a:r>
            <a:r>
              <a:rPr lang="tr-TR" sz="2400" dirty="0" smtClean="0">
                <a:cs typeface="Times New Roman" pitchFamily="18" charset="0"/>
              </a:rPr>
              <a:t> </a:t>
            </a:r>
            <a:r>
              <a:rPr lang="en-US" sz="2400" dirty="0" err="1" smtClean="0">
                <a:cs typeface="Times New Roman" pitchFamily="18" charset="0"/>
              </a:rPr>
              <a:t>olduklarıdır</a:t>
            </a:r>
            <a:r>
              <a:rPr lang="en-US" sz="2400" dirty="0">
                <a:cs typeface="Times New Roman" pitchFamily="18" charset="0"/>
              </a:rPr>
              <a:t>. </a:t>
            </a:r>
            <a:r>
              <a:rPr lang="en-US" sz="2400" dirty="0" err="1">
                <a:cs typeface="Times New Roman" pitchFamily="18" charset="0"/>
              </a:rPr>
              <a:t>Düşüncemizde</a:t>
            </a:r>
            <a:r>
              <a:rPr lang="en-US" sz="2400" dirty="0">
                <a:cs typeface="Times New Roman" pitchFamily="18" charset="0"/>
              </a:rPr>
              <a:t> </a:t>
            </a:r>
            <a:r>
              <a:rPr lang="en-US" sz="2400" dirty="0" err="1">
                <a:cs typeface="Times New Roman" pitchFamily="18" charset="0"/>
              </a:rPr>
              <a:t>şeylerin</a:t>
            </a:r>
            <a:r>
              <a:rPr lang="en-US" sz="2400" dirty="0">
                <a:cs typeface="Times New Roman" pitchFamily="18" charset="0"/>
              </a:rPr>
              <a:t> </a:t>
            </a:r>
            <a:r>
              <a:rPr lang="en-US" sz="2400" dirty="0" err="1">
                <a:cs typeface="Times New Roman" pitchFamily="18" charset="0"/>
              </a:rPr>
              <a:t>varlığını</a:t>
            </a:r>
            <a:r>
              <a:rPr lang="en-US" sz="2400" dirty="0">
                <a:cs typeface="Times New Roman" pitchFamily="18" charset="0"/>
              </a:rPr>
              <a:t> </a:t>
            </a:r>
            <a:r>
              <a:rPr lang="en-US" sz="2400" dirty="0" err="1">
                <a:cs typeface="Times New Roman" pitchFamily="18" charset="0"/>
              </a:rPr>
              <a:t>yaratan</a:t>
            </a:r>
            <a:r>
              <a:rPr lang="en-US" sz="2400" dirty="0">
                <a:cs typeface="Times New Roman" pitchFamily="18" charset="0"/>
              </a:rPr>
              <a:t> </a:t>
            </a:r>
            <a:r>
              <a:rPr lang="en-US" sz="2400" dirty="0" err="1">
                <a:cs typeface="Times New Roman" pitchFamily="18" charset="0"/>
              </a:rPr>
              <a:t>yegane</a:t>
            </a:r>
            <a:r>
              <a:rPr lang="en-US" sz="2400" dirty="0">
                <a:cs typeface="Times New Roman" pitchFamily="18" charset="0"/>
              </a:rPr>
              <a:t> </a:t>
            </a:r>
            <a:r>
              <a:rPr lang="en-US" sz="2400" dirty="0" err="1">
                <a:cs typeface="Times New Roman" pitchFamily="18" charset="0"/>
              </a:rPr>
              <a:t>güç</a:t>
            </a:r>
            <a:r>
              <a:rPr lang="en-US" sz="2400" dirty="0">
                <a:cs typeface="Times New Roman" pitchFamily="18" charset="0"/>
              </a:rPr>
              <a:t> </a:t>
            </a:r>
            <a:r>
              <a:rPr lang="en-US" sz="2400" dirty="0" err="1">
                <a:cs typeface="Times New Roman" pitchFamily="18" charset="0"/>
              </a:rPr>
              <a:t>Tanrı'dır</a:t>
            </a:r>
            <a:endParaRPr lang="en-US" sz="2400" dirty="0">
              <a:cs typeface="Times New Roman" pitchFamily="18" charset="0"/>
            </a:endParaRPr>
          </a:p>
        </p:txBody>
      </p:sp>
    </p:spTree>
    <p:extLst>
      <p:ext uri="{BB962C8B-B14F-4D97-AF65-F5344CB8AC3E}">
        <p14:creationId xmlns:p14="http://schemas.microsoft.com/office/powerpoint/2010/main" val="199473754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728461" y="194863"/>
            <a:ext cx="7310875" cy="6494085"/>
          </a:xfrm>
          <a:prstGeom prst="rect">
            <a:avLst/>
          </a:prstGeom>
        </p:spPr>
        <p:txBody>
          <a:bodyPr wrap="square">
            <a:spAutoFit/>
          </a:bodyPr>
          <a:lstStyle/>
          <a:p>
            <a:pPr fontAlgn="b"/>
            <a:r>
              <a:rPr lang="tr-TR" sz="2600" b="1" dirty="0"/>
              <a:t>YENİDEN KURMACILIK İÇİN EĞİTİMİN AMACI NEDİR?</a:t>
            </a:r>
          </a:p>
          <a:p>
            <a:pPr algn="just" fontAlgn="b"/>
            <a:r>
              <a:rPr lang="tr-TR" sz="2600" b="1" dirty="0"/>
              <a:t>Yeniden </a:t>
            </a:r>
            <a:r>
              <a:rPr lang="tr-TR" sz="2600" b="1" dirty="0" err="1"/>
              <a:t>Kurmacılık</a:t>
            </a:r>
            <a:r>
              <a:rPr lang="tr-TR" sz="2600" b="1" dirty="0"/>
              <a:t> </a:t>
            </a:r>
            <a:r>
              <a:rPr lang="tr-TR" sz="2600" dirty="0"/>
              <a:t>için eğitimin amacı toplumu yeniden düzenlemek ve toplumda gerçek demokrasiyi yerleştirmek olarak kabul edilmektedir. Eğitim açık seçik bir sosyal reform hareketi geliştirmede önemli araçlardan biridir. </a:t>
            </a:r>
            <a:endParaRPr lang="tr-TR" sz="2600" dirty="0" smtClean="0"/>
          </a:p>
          <a:p>
            <a:pPr algn="just" fontAlgn="b"/>
            <a:r>
              <a:rPr lang="tr-TR" sz="2600" dirty="0" smtClean="0"/>
              <a:t>Eğitim </a:t>
            </a:r>
            <a:r>
              <a:rPr lang="tr-TR" sz="2600" dirty="0"/>
              <a:t>yeni bir toplumsal düzen (</a:t>
            </a:r>
            <a:r>
              <a:rPr lang="tr-TR" sz="2600" dirty="0" err="1"/>
              <a:t>social</a:t>
            </a:r>
            <a:r>
              <a:rPr lang="tr-TR" sz="2600" dirty="0"/>
              <a:t> </a:t>
            </a:r>
            <a:r>
              <a:rPr lang="tr-TR" sz="2600" dirty="0" err="1"/>
              <a:t>order</a:t>
            </a:r>
            <a:r>
              <a:rPr lang="tr-TR" sz="2600" dirty="0"/>
              <a:t>) yaratmaya girişmelidir. Toplumsal değişmede temel sorumluluk okullardadır. Bu işte esas güç öğretmenlerdedir. </a:t>
            </a:r>
            <a:endParaRPr lang="tr-TR" sz="2600" dirty="0" smtClean="0"/>
          </a:p>
          <a:p>
            <a:pPr algn="just" fontAlgn="b"/>
            <a:r>
              <a:rPr lang="tr-TR" sz="2600" dirty="0" smtClean="0"/>
              <a:t>Okul </a:t>
            </a:r>
            <a:r>
              <a:rPr lang="tr-TR" sz="2600" dirty="0"/>
              <a:t>yeni bir toplumsal gelişmeye imkan verecek biçimde geleceğe yönelik olmalıdır. Bu akımın önemli özelliği, eğitimin davranış bilimlerinin bulgularına dayalı olarak toplumu yeniden inşa edeceğine inanılmasıdır.</a:t>
            </a:r>
          </a:p>
        </p:txBody>
      </p:sp>
    </p:spTree>
    <p:extLst>
      <p:ext uri="{BB962C8B-B14F-4D97-AF65-F5344CB8AC3E}">
        <p14:creationId xmlns:p14="http://schemas.microsoft.com/office/powerpoint/2010/main" val="6651351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979712" y="194863"/>
            <a:ext cx="7059624" cy="4832092"/>
          </a:xfrm>
          <a:prstGeom prst="rect">
            <a:avLst/>
          </a:prstGeom>
        </p:spPr>
        <p:txBody>
          <a:bodyPr wrap="square">
            <a:spAutoFit/>
          </a:bodyPr>
          <a:lstStyle/>
          <a:p>
            <a:pPr algn="just" fontAlgn="b"/>
            <a:r>
              <a:rPr lang="tr-TR" sz="2800" dirty="0"/>
              <a:t>Bu akım da </a:t>
            </a:r>
            <a:r>
              <a:rPr lang="tr-TR" sz="2800" dirty="0" err="1"/>
              <a:t>ilerlemecilik</a:t>
            </a:r>
            <a:r>
              <a:rPr lang="tr-TR" sz="2800" dirty="0"/>
              <a:t> gibi temeli pragmatizme dayanan bir felsefedir. Hatta </a:t>
            </a:r>
            <a:r>
              <a:rPr lang="tr-TR" sz="2800" dirty="0" err="1"/>
              <a:t>ilerlemecilik</a:t>
            </a:r>
            <a:r>
              <a:rPr lang="tr-TR" sz="2800" dirty="0"/>
              <a:t>, eğitim felsefesinin devamı olarak da görülmektedir. </a:t>
            </a:r>
            <a:endParaRPr lang="tr-TR" sz="2800" dirty="0" smtClean="0"/>
          </a:p>
          <a:p>
            <a:pPr algn="just" fontAlgn="b"/>
            <a:endParaRPr lang="tr-TR" sz="2800" dirty="0"/>
          </a:p>
          <a:p>
            <a:pPr algn="just" fontAlgn="b"/>
            <a:r>
              <a:rPr lang="tr-TR" sz="2800" dirty="0" err="1" smtClean="0"/>
              <a:t>Dewey’e</a:t>
            </a:r>
            <a:r>
              <a:rPr lang="tr-TR" sz="2800" dirty="0" smtClean="0"/>
              <a:t> </a:t>
            </a:r>
            <a:r>
              <a:rPr lang="tr-TR" sz="2800" dirty="0"/>
              <a:t>göre eğitim, sosyal bir süreçtir ve toplumun yeniden yapılanmasının da etkin aracıdır. Bu sebeple okul, sadece </a:t>
            </a:r>
            <a:r>
              <a:rPr lang="tr-TR" sz="2800" b="1" dirty="0">
                <a:hlinkClick r:id="rId4" tooltip="kültürel"/>
              </a:rPr>
              <a:t>kültürel</a:t>
            </a:r>
            <a:r>
              <a:rPr lang="tr-TR" sz="2800" dirty="0"/>
              <a:t> mirası aktaran bir kurum değil, aynı zamanda politik ve sosyal sorunlara çözüm üreten kurumlar olmalıdır.</a:t>
            </a:r>
            <a:endParaRPr lang="tr-TR" sz="2600" dirty="0"/>
          </a:p>
        </p:txBody>
      </p:sp>
    </p:spTree>
    <p:extLst>
      <p:ext uri="{BB962C8B-B14F-4D97-AF65-F5344CB8AC3E}">
        <p14:creationId xmlns:p14="http://schemas.microsoft.com/office/powerpoint/2010/main" val="18736680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979712" y="194863"/>
            <a:ext cx="7059624" cy="3970318"/>
          </a:xfrm>
          <a:prstGeom prst="rect">
            <a:avLst/>
          </a:prstGeom>
        </p:spPr>
        <p:txBody>
          <a:bodyPr wrap="square">
            <a:spAutoFit/>
          </a:bodyPr>
          <a:lstStyle/>
          <a:p>
            <a:pPr algn="just" fontAlgn="b"/>
            <a:r>
              <a:rPr lang="tr-TR" sz="2800" dirty="0"/>
              <a:t>Eğitimin amacı toplumu sürekli olarak yeniden düzenlemek ve toplumda gerçek demokrasiyi yerleştirmektir.</a:t>
            </a:r>
          </a:p>
          <a:p>
            <a:pPr algn="just" fontAlgn="b"/>
            <a:r>
              <a:rPr lang="tr-TR" sz="2800" dirty="0"/>
              <a:t>Eğitim sosyal reform hareketlerini gerçekleştirmede, hem önemli bir değişim aracı hem de denge aracıdır. Yani eğitim kurumları, toplumda yapılması gereken sosyal reformların gereğine toplumu inandırmalı ve onları eğitmelidir</a:t>
            </a:r>
            <a:r>
              <a:rPr lang="tr-TR" sz="2800" dirty="0" smtClean="0"/>
              <a:t>.</a:t>
            </a:r>
            <a:endParaRPr lang="tr-TR" sz="2800" dirty="0"/>
          </a:p>
        </p:txBody>
      </p:sp>
    </p:spTree>
    <p:extLst>
      <p:ext uri="{BB962C8B-B14F-4D97-AF65-F5344CB8AC3E}">
        <p14:creationId xmlns:p14="http://schemas.microsoft.com/office/powerpoint/2010/main" val="76479041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979712" y="194863"/>
            <a:ext cx="7059624" cy="4832092"/>
          </a:xfrm>
          <a:prstGeom prst="rect">
            <a:avLst/>
          </a:prstGeom>
        </p:spPr>
        <p:txBody>
          <a:bodyPr wrap="square">
            <a:spAutoFit/>
          </a:bodyPr>
          <a:lstStyle/>
          <a:p>
            <a:pPr algn="just" fontAlgn="b"/>
            <a:r>
              <a:rPr lang="tr-TR" sz="2800" dirty="0"/>
              <a:t>Eğitim </a:t>
            </a:r>
            <a:r>
              <a:rPr lang="tr-TR" sz="2800" dirty="0">
                <a:hlinkClick r:id="rId4" tooltip="toplumsal değişme"/>
              </a:rPr>
              <a:t>toplumsal değişme</a:t>
            </a:r>
            <a:r>
              <a:rPr lang="tr-TR" sz="2800" dirty="0"/>
              <a:t> sürecinin merkezi olmalı ve bu süreçte öğretmen aktif olmalıdır.</a:t>
            </a:r>
          </a:p>
          <a:p>
            <a:pPr algn="just" fontAlgn="b"/>
            <a:r>
              <a:rPr lang="tr-TR" sz="2800" dirty="0"/>
              <a:t>Yaşam sürekli değiştiğinden, insan her an onu yeniden kurmak zorundadır, toplumun ve dünyanın gelecekte karşılaşacağı sorunlara eğitimde önem verilmelidir</a:t>
            </a:r>
            <a:r>
              <a:rPr lang="tr-TR" sz="2800" dirty="0" smtClean="0"/>
              <a:t>.</a:t>
            </a:r>
          </a:p>
          <a:p>
            <a:pPr algn="just" fontAlgn="b"/>
            <a:endParaRPr lang="tr-TR" sz="2800" dirty="0"/>
          </a:p>
          <a:p>
            <a:pPr algn="just" fontAlgn="b"/>
            <a:r>
              <a:rPr lang="tr-TR" sz="2800" dirty="0"/>
              <a:t>İdeal bir toplum, demokratik toplum olduğundan, demokrasiyi kendi içinde ve toplumda gerçekleştirmeye dönük bir eğitim sistemi kurulmalıdır.</a:t>
            </a:r>
          </a:p>
        </p:txBody>
      </p:sp>
    </p:spTree>
    <p:extLst>
      <p:ext uri="{BB962C8B-B14F-4D97-AF65-F5344CB8AC3E}">
        <p14:creationId xmlns:p14="http://schemas.microsoft.com/office/powerpoint/2010/main" val="64608103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755582" y="1844824"/>
            <a:ext cx="7059624" cy="769441"/>
          </a:xfrm>
          <a:prstGeom prst="rect">
            <a:avLst/>
          </a:prstGeom>
        </p:spPr>
        <p:txBody>
          <a:bodyPr wrap="square">
            <a:spAutoFit/>
          </a:bodyPr>
          <a:lstStyle/>
          <a:p>
            <a:pPr algn="ctr" fontAlgn="b"/>
            <a:r>
              <a:rPr lang="tr-TR" sz="4400" b="1" dirty="0" smtClean="0"/>
              <a:t>LİBERALİZM</a:t>
            </a:r>
            <a:endParaRPr lang="tr-TR" sz="4400" b="1" dirty="0"/>
          </a:p>
        </p:txBody>
      </p:sp>
    </p:spTree>
    <p:extLst>
      <p:ext uri="{BB962C8B-B14F-4D97-AF65-F5344CB8AC3E}">
        <p14:creationId xmlns:p14="http://schemas.microsoft.com/office/powerpoint/2010/main" val="29380491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987525" y="476672"/>
            <a:ext cx="7059624" cy="4832092"/>
          </a:xfrm>
          <a:prstGeom prst="rect">
            <a:avLst/>
          </a:prstGeom>
        </p:spPr>
        <p:txBody>
          <a:bodyPr wrap="square">
            <a:spAutoFit/>
          </a:bodyPr>
          <a:lstStyle/>
          <a:p>
            <a:pPr algn="just" fontAlgn="b"/>
            <a:r>
              <a:rPr lang="tr-TR" sz="2800" b="1" dirty="0">
                <a:hlinkClick r:id="rId4" tooltip="Liberalizm"/>
              </a:rPr>
              <a:t>Liberalizm</a:t>
            </a:r>
            <a:r>
              <a:rPr lang="tr-TR" sz="2800" dirty="0"/>
              <a:t> salt, yalın bir </a:t>
            </a:r>
            <a:r>
              <a:rPr lang="tr-TR" sz="2800" b="1" dirty="0">
                <a:hlinkClick r:id="rId5" tooltip="felsefe"/>
              </a:rPr>
              <a:t>felsefe</a:t>
            </a:r>
            <a:r>
              <a:rPr lang="tr-TR" sz="2800" dirty="0"/>
              <a:t> akımı değildir. Liberalizmin eko-politik yönünün baskın olması, eğitim yorumunu da diğer anlayışlardan farklılaştırmaktadır. </a:t>
            </a:r>
            <a:endParaRPr lang="tr-TR" sz="2800" dirty="0" smtClean="0"/>
          </a:p>
          <a:p>
            <a:pPr algn="just" fontAlgn="b"/>
            <a:r>
              <a:rPr lang="tr-TR" sz="2800" dirty="0" smtClean="0"/>
              <a:t>Liberalizmin </a:t>
            </a:r>
            <a:r>
              <a:rPr lang="tr-TR" sz="2800" dirty="0"/>
              <a:t>eğitimle ilgili </a:t>
            </a:r>
            <a:r>
              <a:rPr lang="tr-TR" sz="2800" b="1" dirty="0">
                <a:hlinkClick r:id="rId6" tooltip="algı"/>
              </a:rPr>
              <a:t>algı</a:t>
            </a:r>
            <a:r>
              <a:rPr lang="tr-TR" sz="2800" dirty="0"/>
              <a:t>, bakış ve anlayışlarının farklı oluşunu doğurmaktadır. Bir bakıma bu görüşler, liberallerin “pedagojik” bağlamda eğitime ilişkin bütüncül program ve görüşlerinden çok; sosyal, ekonomik ve politik duruşun eğitim alanına yansıması olarak görülebilir.</a:t>
            </a:r>
          </a:p>
        </p:txBody>
      </p:sp>
    </p:spTree>
    <p:extLst>
      <p:ext uri="{BB962C8B-B14F-4D97-AF65-F5344CB8AC3E}">
        <p14:creationId xmlns:p14="http://schemas.microsoft.com/office/powerpoint/2010/main" val="35254545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987525" y="1081927"/>
            <a:ext cx="7059624" cy="2677656"/>
          </a:xfrm>
          <a:prstGeom prst="rect">
            <a:avLst/>
          </a:prstGeom>
        </p:spPr>
        <p:txBody>
          <a:bodyPr wrap="square">
            <a:spAutoFit/>
          </a:bodyPr>
          <a:lstStyle/>
          <a:p>
            <a:pPr algn="just" fontAlgn="b"/>
            <a:r>
              <a:rPr lang="tr-TR" sz="2800" dirty="0"/>
              <a:t>Liberalizmin eğitime ilişkin görüşleri bir kısmı doğrudan liberalizmin açık manifestosu olmayabilir. Ancak yüzyıllardır </a:t>
            </a:r>
            <a:r>
              <a:rPr lang="tr-TR" sz="2800" dirty="0" err="1"/>
              <a:t>sosyo</a:t>
            </a:r>
            <a:r>
              <a:rPr lang="tr-TR" sz="2800" dirty="0"/>
              <a:t>-ekonomik ve politik olarak yaygın uygulama alanı bulan bir anlayışın eğitim dünyasına da mirasının olduğu açıktır.</a:t>
            </a:r>
          </a:p>
        </p:txBody>
      </p:sp>
    </p:spTree>
    <p:extLst>
      <p:ext uri="{BB962C8B-B14F-4D97-AF65-F5344CB8AC3E}">
        <p14:creationId xmlns:p14="http://schemas.microsoft.com/office/powerpoint/2010/main" val="23116196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7" y="836712"/>
            <a:ext cx="7211452" cy="4401205"/>
          </a:xfrm>
          <a:prstGeom prst="rect">
            <a:avLst/>
          </a:prstGeom>
        </p:spPr>
        <p:txBody>
          <a:bodyPr wrap="square">
            <a:spAutoFit/>
          </a:bodyPr>
          <a:lstStyle/>
          <a:p>
            <a:pPr algn="just" fontAlgn="b"/>
            <a:r>
              <a:rPr lang="tr-TR" sz="2800" dirty="0"/>
              <a:t>Liberal felsefeye göre eğitim sistemlerinin amacı </a:t>
            </a:r>
            <a:r>
              <a:rPr lang="tr-TR" sz="2800" dirty="0" smtClean="0"/>
              <a:t>»</a:t>
            </a:r>
            <a:r>
              <a:rPr lang="tr-TR" sz="2800" b="1" dirty="0" smtClean="0"/>
              <a:t>özgür»</a:t>
            </a:r>
            <a:r>
              <a:rPr lang="tr-TR" sz="2800" dirty="0"/>
              <a:t> ve “</a:t>
            </a:r>
            <a:r>
              <a:rPr lang="tr-TR" sz="2800" b="1" dirty="0"/>
              <a:t>ekonomik</a:t>
            </a:r>
            <a:r>
              <a:rPr lang="tr-TR" sz="2800" dirty="0"/>
              <a:t>” bireyi yetiştirmek olmalıdır denilebilir. Liberal eğitimin genelinde </a:t>
            </a:r>
            <a:r>
              <a:rPr lang="tr-TR" sz="2800" b="1" dirty="0">
                <a:hlinkClick r:id="rId4" tooltip="Prens Sabahattin"/>
              </a:rPr>
              <a:t>Prens Sabahattin</a:t>
            </a:r>
            <a:r>
              <a:rPr lang="tr-TR" sz="2800" dirty="0"/>
              <a:t>’in “</a:t>
            </a:r>
            <a:r>
              <a:rPr lang="tr-TR" sz="2800" i="1" dirty="0"/>
              <a:t>birey toplum için değil, toplum birey içindir</a:t>
            </a:r>
            <a:r>
              <a:rPr lang="tr-TR" sz="2800" dirty="0"/>
              <a:t>” biçiminde açıkladığı anlayış egemendir. </a:t>
            </a:r>
            <a:endParaRPr lang="tr-TR" sz="2800" dirty="0" smtClean="0"/>
          </a:p>
          <a:p>
            <a:pPr algn="just" fontAlgn="b"/>
            <a:endParaRPr lang="tr-TR" sz="2800" dirty="0"/>
          </a:p>
          <a:p>
            <a:pPr algn="just" fontAlgn="b"/>
            <a:r>
              <a:rPr lang="tr-TR" sz="2800" dirty="0" smtClean="0"/>
              <a:t>Bu </a:t>
            </a:r>
            <a:r>
              <a:rPr lang="tr-TR" sz="2800" dirty="0"/>
              <a:t>bağlamda bireyci sosyolojinin girişken, kendine yeten, özgür davranan birey yetiştirmeyi amaçladığı </a:t>
            </a:r>
            <a:r>
              <a:rPr lang="tr-TR" sz="2800" dirty="0" smtClean="0"/>
              <a:t>açıktır. </a:t>
            </a:r>
            <a:endParaRPr lang="tr-TR" sz="2800" dirty="0"/>
          </a:p>
        </p:txBody>
      </p:sp>
    </p:spTree>
    <p:extLst>
      <p:ext uri="{BB962C8B-B14F-4D97-AF65-F5344CB8AC3E}">
        <p14:creationId xmlns:p14="http://schemas.microsoft.com/office/powerpoint/2010/main" val="59203716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7" y="836712"/>
            <a:ext cx="7211452" cy="5262979"/>
          </a:xfrm>
          <a:prstGeom prst="rect">
            <a:avLst/>
          </a:prstGeom>
        </p:spPr>
        <p:txBody>
          <a:bodyPr wrap="square">
            <a:spAutoFit/>
          </a:bodyPr>
          <a:lstStyle/>
          <a:p>
            <a:pPr algn="just" fontAlgn="b"/>
            <a:r>
              <a:rPr lang="tr-TR" sz="2800" dirty="0" err="1"/>
              <a:t>Liberalist</a:t>
            </a:r>
            <a:r>
              <a:rPr lang="tr-TR" sz="2800" dirty="0"/>
              <a:t> felsefe açısından öğretim programlarının içeriğinde bağlamında özgürlükçülük ve çok yönlülük egemendir</a:t>
            </a:r>
            <a:r>
              <a:rPr lang="tr-TR" sz="2800" dirty="0" smtClean="0"/>
              <a:t>.</a:t>
            </a:r>
          </a:p>
          <a:p>
            <a:pPr algn="just" fontAlgn="b"/>
            <a:endParaRPr lang="tr-TR" sz="2800" dirty="0"/>
          </a:p>
          <a:p>
            <a:pPr algn="just" fontAlgn="b"/>
            <a:r>
              <a:rPr lang="tr-TR" sz="2800" dirty="0" smtClean="0"/>
              <a:t> </a:t>
            </a:r>
            <a:r>
              <a:rPr lang="tr-TR" sz="2800" dirty="0" err="1"/>
              <a:t>Liberalistler</a:t>
            </a:r>
            <a:r>
              <a:rPr lang="tr-TR" sz="2800" dirty="0"/>
              <a:t> bireyin çok yönlü, özgür, etkili ve verimli olmasını sağlayacak ders ve program içeriklerine yer verilmesini savunurlar. </a:t>
            </a:r>
            <a:endParaRPr lang="tr-TR" sz="2800" dirty="0" smtClean="0"/>
          </a:p>
          <a:p>
            <a:pPr algn="just" fontAlgn="b"/>
            <a:endParaRPr lang="tr-TR" sz="2800" dirty="0" smtClean="0"/>
          </a:p>
          <a:p>
            <a:pPr algn="just" fontAlgn="b"/>
            <a:r>
              <a:rPr lang="tr-TR" sz="2800" dirty="0" err="1" smtClean="0"/>
              <a:t>Liberalist</a:t>
            </a:r>
            <a:r>
              <a:rPr lang="tr-TR" sz="2800" dirty="0" smtClean="0"/>
              <a:t> </a:t>
            </a:r>
            <a:r>
              <a:rPr lang="tr-TR" sz="2800" dirty="0"/>
              <a:t>eğitim sistemleri bireylerin hak ve özgürlüklerini geliştirme, refah artırma ile özgür </a:t>
            </a:r>
            <a:r>
              <a:rPr lang="tr-TR" sz="2800" b="1" dirty="0">
                <a:hlinkClick r:id="rId4" tooltip="iletişim"/>
              </a:rPr>
              <a:t>iletişim</a:t>
            </a:r>
            <a:r>
              <a:rPr lang="tr-TR" sz="2800" dirty="0"/>
              <a:t> olanağı ve </a:t>
            </a:r>
            <a:r>
              <a:rPr lang="tr-TR" sz="2800" dirty="0" err="1"/>
              <a:t>sosyo</a:t>
            </a:r>
            <a:r>
              <a:rPr lang="tr-TR" sz="2800" dirty="0"/>
              <a:t>-politik denge sağlamayı temel amaçlar olarak belirlemiştir</a:t>
            </a:r>
          </a:p>
        </p:txBody>
      </p:sp>
    </p:spTree>
    <p:extLst>
      <p:ext uri="{BB962C8B-B14F-4D97-AF65-F5344CB8AC3E}">
        <p14:creationId xmlns:p14="http://schemas.microsoft.com/office/powerpoint/2010/main" val="149218973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7" y="836712"/>
            <a:ext cx="7211452" cy="5262979"/>
          </a:xfrm>
          <a:prstGeom prst="rect">
            <a:avLst/>
          </a:prstGeom>
        </p:spPr>
        <p:txBody>
          <a:bodyPr wrap="square">
            <a:spAutoFit/>
          </a:bodyPr>
          <a:lstStyle/>
          <a:p>
            <a:pPr algn="just" fontAlgn="b"/>
            <a:r>
              <a:rPr lang="tr-TR" sz="2800" dirty="0" err="1"/>
              <a:t>Liberalist</a:t>
            </a:r>
            <a:r>
              <a:rPr lang="tr-TR" sz="2800" dirty="0"/>
              <a:t> anlayışın doğruluk ölçütü olarak “işe yararlılık, etkili, verimli olma ve </a:t>
            </a:r>
            <a:r>
              <a:rPr lang="tr-TR" sz="2800" b="1" dirty="0">
                <a:hlinkClick r:id="rId4" tooltip="bireycilik"/>
              </a:rPr>
              <a:t>bireycilik</a:t>
            </a:r>
            <a:r>
              <a:rPr lang="tr-TR" sz="2800" dirty="0"/>
              <a:t>” anlayışlarına göre uygun yöntem ve tekniklerin bulunması serbestîsi açıktır. </a:t>
            </a:r>
            <a:endParaRPr lang="tr-TR" sz="2800" dirty="0" smtClean="0"/>
          </a:p>
          <a:p>
            <a:pPr algn="just" fontAlgn="b"/>
            <a:r>
              <a:rPr lang="tr-TR" sz="2800" dirty="0" smtClean="0"/>
              <a:t>Bu </a:t>
            </a:r>
            <a:r>
              <a:rPr lang="tr-TR" sz="2800" dirty="0"/>
              <a:t>bağlamda farklılaştırılmış öğretim, iş </a:t>
            </a:r>
            <a:r>
              <a:rPr lang="tr-TR" sz="2800" dirty="0" err="1"/>
              <a:t>birlikli</a:t>
            </a:r>
            <a:r>
              <a:rPr lang="tr-TR" sz="2800" dirty="0"/>
              <a:t> öğrenme, </a:t>
            </a:r>
            <a:r>
              <a:rPr lang="tr-TR" sz="2800" dirty="0" err="1"/>
              <a:t>yapılandırmacılık</a:t>
            </a:r>
            <a:r>
              <a:rPr lang="tr-TR" sz="2800" dirty="0"/>
              <a:t> kimi uygulama ve amaçlarıyla liberal anlayışa </a:t>
            </a:r>
            <a:r>
              <a:rPr lang="tr-TR" sz="2800" b="1" dirty="0">
                <a:hlinkClick r:id="rId5" tooltip="göreceli"/>
              </a:rPr>
              <a:t>göreceli</a:t>
            </a:r>
            <a:r>
              <a:rPr lang="tr-TR" sz="2800" dirty="0"/>
              <a:t> uygunlukları olan yaklaşımlardır. </a:t>
            </a:r>
            <a:endParaRPr lang="tr-TR" sz="2800" dirty="0" smtClean="0"/>
          </a:p>
          <a:p>
            <a:pPr algn="just" fontAlgn="b"/>
            <a:r>
              <a:rPr lang="tr-TR" sz="2800" dirty="0" smtClean="0"/>
              <a:t>Nitekim </a:t>
            </a:r>
            <a:r>
              <a:rPr lang="tr-TR" sz="2800" dirty="0"/>
              <a:t>Prens Sabahattin Türkiye’deki okulları fen ve dil derslerindeki kuramsallık ve öğrencilerin de düşünsel düzey zayıf­lıkları bakımından </a:t>
            </a:r>
            <a:r>
              <a:rPr lang="tr-TR" sz="2800" dirty="0" smtClean="0"/>
              <a:t>eleştirmiştir.</a:t>
            </a:r>
            <a:endParaRPr lang="tr-TR" sz="2800" dirty="0"/>
          </a:p>
        </p:txBody>
      </p:sp>
    </p:spTree>
    <p:extLst>
      <p:ext uri="{BB962C8B-B14F-4D97-AF65-F5344CB8AC3E}">
        <p14:creationId xmlns:p14="http://schemas.microsoft.com/office/powerpoint/2010/main" val="1244086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endParaRPr lang="en-US" sz="3600" dirty="0">
              <a:latin typeface="Times New Roman" pitchFamily="18" charset="0"/>
              <a:cs typeface="Times New Roman" pitchFamily="18" charset="0"/>
            </a:endParaRPr>
          </a:p>
        </p:txBody>
      </p:sp>
      <p:sp>
        <p:nvSpPr>
          <p:cNvPr id="4" name="TextBox 3"/>
          <p:cNvSpPr txBox="1"/>
          <p:nvPr/>
        </p:nvSpPr>
        <p:spPr>
          <a:xfrm>
            <a:off x="2000232" y="1714488"/>
            <a:ext cx="7143768" cy="400110"/>
          </a:xfrm>
          <a:prstGeom prst="rect">
            <a:avLst/>
          </a:prstGeom>
          <a:noFill/>
        </p:spPr>
        <p:txBody>
          <a:bodyPr wrap="square" rtlCol="0">
            <a:spAutoFit/>
          </a:bodyPr>
          <a:lstStyle/>
          <a:p>
            <a:pPr marL="457200" indent="-457200" algn="just"/>
            <a:r>
              <a:rPr lang="tr-TR" sz="2000" dirty="0" smtClean="0">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619" y="1714488"/>
            <a:ext cx="6318462" cy="473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73754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7" y="836712"/>
            <a:ext cx="7211452" cy="4832092"/>
          </a:xfrm>
          <a:prstGeom prst="rect">
            <a:avLst/>
          </a:prstGeom>
        </p:spPr>
        <p:txBody>
          <a:bodyPr wrap="square">
            <a:spAutoFit/>
          </a:bodyPr>
          <a:lstStyle/>
          <a:p>
            <a:pPr algn="just" fontAlgn="b"/>
            <a:r>
              <a:rPr lang="tr-TR" sz="2800" dirty="0"/>
              <a:t>Eğitim gerek süreç gerek ürün açısından bireysel hak ve özgürlüklerin bilincinde etkili, verimli, bağımsız ve yaşama hazır bireyler </a:t>
            </a:r>
            <a:r>
              <a:rPr lang="tr-TR" sz="2800" dirty="0" smtClean="0"/>
              <a:t>haline </a:t>
            </a:r>
            <a:r>
              <a:rPr lang="tr-TR" sz="2800" dirty="0"/>
              <a:t>gelip gelmedikleri ölçülmelidir. </a:t>
            </a:r>
            <a:endParaRPr lang="tr-TR" sz="2800" dirty="0" smtClean="0"/>
          </a:p>
          <a:p>
            <a:pPr algn="just" fontAlgn="b"/>
            <a:r>
              <a:rPr lang="tr-TR" sz="2800" dirty="0" smtClean="0"/>
              <a:t>Liberal </a:t>
            </a:r>
            <a:r>
              <a:rPr lang="tr-TR" sz="2800" dirty="0"/>
              <a:t>eğitim anlayışı eğitim, okul ve sınıf yönetimine ilişkin kimi görüşleri şu biçimde sıralanabilir. </a:t>
            </a:r>
            <a:endParaRPr lang="tr-TR" sz="2800" dirty="0" smtClean="0"/>
          </a:p>
          <a:p>
            <a:pPr algn="just" fontAlgn="b"/>
            <a:r>
              <a:rPr lang="tr-TR" sz="2800" dirty="0" smtClean="0"/>
              <a:t>Okullar </a:t>
            </a:r>
            <a:r>
              <a:rPr lang="tr-TR" sz="2800" dirty="0"/>
              <a:t>merkeziyetçi yönetim anlayışı ile sıkı bir yönetim algısı içinde boğulmaktadırlar. </a:t>
            </a:r>
            <a:endParaRPr lang="tr-TR" sz="2800" dirty="0" smtClean="0"/>
          </a:p>
          <a:p>
            <a:pPr algn="just" fontAlgn="b"/>
            <a:r>
              <a:rPr lang="tr-TR" sz="2800" dirty="0" smtClean="0"/>
              <a:t>Okullar </a:t>
            </a:r>
            <a:r>
              <a:rPr lang="tr-TR" sz="2800" dirty="0"/>
              <a:t>ve bütün kamunun yönetiminin adem-i merkeziyetçi bir </a:t>
            </a:r>
            <a:r>
              <a:rPr lang="tr-TR" sz="2800" dirty="0" smtClean="0"/>
              <a:t>yapıya dayalı olmalıdır.</a:t>
            </a:r>
            <a:endParaRPr lang="tr-TR" sz="2800" dirty="0"/>
          </a:p>
        </p:txBody>
      </p:sp>
    </p:spTree>
    <p:extLst>
      <p:ext uri="{BB962C8B-B14F-4D97-AF65-F5344CB8AC3E}">
        <p14:creationId xmlns:p14="http://schemas.microsoft.com/office/powerpoint/2010/main" val="25116771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750106" y="188640"/>
            <a:ext cx="7211452" cy="5693866"/>
          </a:xfrm>
          <a:prstGeom prst="rect">
            <a:avLst/>
          </a:prstGeom>
        </p:spPr>
        <p:txBody>
          <a:bodyPr wrap="square">
            <a:spAutoFit/>
          </a:bodyPr>
          <a:lstStyle/>
          <a:p>
            <a:pPr algn="just" fontAlgn="b"/>
            <a:r>
              <a:rPr lang="tr-TR" sz="2800" dirty="0"/>
              <a:t>Liberaller eğitim politikalarında akademik özerkliğe, öğrenme ve öğretme özgürlüğüne özel bir anlam ve önem verirler. </a:t>
            </a:r>
            <a:endParaRPr lang="tr-TR" sz="2800" dirty="0" smtClean="0"/>
          </a:p>
          <a:p>
            <a:pPr algn="just" fontAlgn="b"/>
            <a:r>
              <a:rPr lang="tr-TR" sz="2800" dirty="0" smtClean="0"/>
              <a:t>Öğretmenlerin </a:t>
            </a:r>
            <a:r>
              <a:rPr lang="tr-TR" sz="2800" dirty="0"/>
              <a:t>öğretme, öğrencilerin öğrenme hakkı vardır. </a:t>
            </a:r>
            <a:endParaRPr lang="tr-TR" sz="2800" dirty="0" smtClean="0"/>
          </a:p>
          <a:p>
            <a:pPr algn="just" fontAlgn="b"/>
            <a:r>
              <a:rPr lang="tr-TR" sz="2800" dirty="0" smtClean="0"/>
              <a:t>Öğretmenler </a:t>
            </a:r>
            <a:r>
              <a:rPr lang="tr-TR" sz="2800" dirty="0"/>
              <a:t>öğrenmeyi kolaylaştıran bir sınıf atmosferi yaratmakla görevlidirler. Öğrenimi engelleme başkalarının öğrenme hakkını engellemektir. </a:t>
            </a:r>
            <a:endParaRPr lang="tr-TR" sz="2800" dirty="0" smtClean="0"/>
          </a:p>
          <a:p>
            <a:pPr algn="just" fontAlgn="b"/>
            <a:r>
              <a:rPr lang="tr-TR" sz="2800" dirty="0" smtClean="0"/>
              <a:t>Sağlanması </a:t>
            </a:r>
            <a:r>
              <a:rPr lang="tr-TR" sz="2800" dirty="0"/>
              <a:t>zor olmakla birlikte, okullar siyasal ideolojiden uzak tutularak liberal yurttaş yetiştirecek işlevler, </a:t>
            </a:r>
            <a:r>
              <a:rPr lang="tr-TR" sz="2800" b="1" dirty="0">
                <a:hlinkClick r:id="rId4" tooltip="değerler"/>
              </a:rPr>
              <a:t>değerler</a:t>
            </a:r>
            <a:r>
              <a:rPr lang="tr-TR" sz="2800" dirty="0"/>
              <a:t>, davranışlar yöntemler yükleyerek bir denge oluşturmalıdır</a:t>
            </a:r>
          </a:p>
        </p:txBody>
      </p:sp>
    </p:spTree>
    <p:extLst>
      <p:ext uri="{BB962C8B-B14F-4D97-AF65-F5344CB8AC3E}">
        <p14:creationId xmlns:p14="http://schemas.microsoft.com/office/powerpoint/2010/main" val="185637033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7" y="404664"/>
            <a:ext cx="7308303" cy="4401205"/>
          </a:xfrm>
          <a:prstGeom prst="rect">
            <a:avLst/>
          </a:prstGeom>
        </p:spPr>
        <p:txBody>
          <a:bodyPr wrap="square">
            <a:spAutoFit/>
          </a:bodyPr>
          <a:lstStyle/>
          <a:p>
            <a:pPr fontAlgn="b"/>
            <a:r>
              <a:rPr lang="sv-SE" sz="2800" b="1" dirty="0" smtClean="0"/>
              <a:t>ZİYA GÖKALP</a:t>
            </a:r>
            <a:endParaRPr lang="tr-TR" sz="2800" b="1" dirty="0" smtClean="0"/>
          </a:p>
          <a:p>
            <a:pPr fontAlgn="b"/>
            <a:r>
              <a:rPr lang="sv-SE" sz="2800" b="1" dirty="0" smtClean="0"/>
              <a:t>(</a:t>
            </a:r>
            <a:r>
              <a:rPr lang="sv-SE" sz="2800" b="1" dirty="0"/>
              <a:t>23 Mart Ekim 1924</a:t>
            </a:r>
            <a:r>
              <a:rPr lang="sv-SE" sz="2800" b="1" dirty="0" smtClean="0"/>
              <a:t>)</a:t>
            </a:r>
            <a:endParaRPr lang="tr-TR" sz="2800" b="1" dirty="0" smtClean="0"/>
          </a:p>
          <a:p>
            <a:pPr fontAlgn="b"/>
            <a:endParaRPr lang="tr-TR" sz="2800" b="1" dirty="0"/>
          </a:p>
          <a:p>
            <a:pPr fontAlgn="b"/>
            <a:r>
              <a:rPr lang="tr-TR" sz="2800" b="1" dirty="0" smtClean="0"/>
              <a:t>Ziya </a:t>
            </a:r>
            <a:r>
              <a:rPr lang="tr-TR" sz="2800" b="1" dirty="0"/>
              <a:t>Gökalp, özellikle Milliyetçilik ve Türkçülük üzerine kaleme aldığı eserleri ile ünlenmiştir.</a:t>
            </a:r>
            <a:r>
              <a:rPr lang="tr-TR" sz="2800" dirty="0"/>
              <a:t/>
            </a:r>
            <a:br>
              <a:rPr lang="tr-TR" sz="2800" dirty="0"/>
            </a:br>
            <a:r>
              <a:rPr lang="tr-TR" sz="2800" dirty="0"/>
              <a:t>18 yaşında intihara teşebbüs etti. </a:t>
            </a:r>
            <a:endParaRPr lang="tr-TR" sz="2800" dirty="0" smtClean="0"/>
          </a:p>
          <a:p>
            <a:pPr fontAlgn="b"/>
            <a:r>
              <a:rPr lang="tr-TR" sz="2800" dirty="0" smtClean="0"/>
              <a:t>Direkt </a:t>
            </a:r>
            <a:r>
              <a:rPr lang="tr-TR" sz="2800" dirty="0"/>
              <a:t>yüreğine sıktığı kurşuna rağmen ölmedi</a:t>
            </a:r>
            <a:r>
              <a:rPr lang="tr-TR" sz="2800" dirty="0" smtClean="0"/>
              <a:t>.</a:t>
            </a:r>
          </a:p>
          <a:p>
            <a:pPr fontAlgn="b"/>
            <a:r>
              <a:rPr lang="tr-TR" sz="2800" dirty="0" smtClean="0"/>
              <a:t>Jön </a:t>
            </a:r>
            <a:r>
              <a:rPr lang="tr-TR" sz="2800" dirty="0" err="1"/>
              <a:t>Türkler’den</a:t>
            </a:r>
            <a:r>
              <a:rPr lang="tr-TR" sz="2800" dirty="0"/>
              <a:t> etkilendi. </a:t>
            </a:r>
            <a:endParaRPr lang="tr-TR" sz="2800" dirty="0" smtClean="0"/>
          </a:p>
          <a:p>
            <a:pPr fontAlgn="b"/>
            <a:r>
              <a:rPr lang="tr-TR" sz="2800" dirty="0" smtClean="0"/>
              <a:t>İttihat </a:t>
            </a:r>
            <a:r>
              <a:rPr lang="tr-TR" sz="2800" dirty="0"/>
              <a:t>ve Terakki Cemiyeti’ne katıldı.</a:t>
            </a:r>
            <a:r>
              <a:rPr lang="sv-SE" sz="2800" b="1" dirty="0"/>
              <a:t/>
            </a:r>
            <a:br>
              <a:rPr lang="sv-SE" sz="2800" b="1" dirty="0"/>
            </a:br>
            <a:endParaRPr lang="tr-TR" sz="2800" b="1" dirty="0"/>
          </a:p>
        </p:txBody>
      </p:sp>
    </p:spTree>
    <p:extLst>
      <p:ext uri="{BB962C8B-B14F-4D97-AF65-F5344CB8AC3E}">
        <p14:creationId xmlns:p14="http://schemas.microsoft.com/office/powerpoint/2010/main" val="326252390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778173" y="200299"/>
            <a:ext cx="7211452" cy="4401205"/>
          </a:xfrm>
          <a:prstGeom prst="rect">
            <a:avLst/>
          </a:prstGeom>
        </p:spPr>
        <p:txBody>
          <a:bodyPr wrap="square">
            <a:spAutoFit/>
          </a:bodyPr>
          <a:lstStyle/>
          <a:p>
            <a:pPr fontAlgn="b"/>
            <a:r>
              <a:rPr lang="sv-SE" sz="2800" b="1" dirty="0" smtClean="0"/>
              <a:t>ZİYA GÖKALP</a:t>
            </a:r>
            <a:endParaRPr lang="tr-TR" sz="2800" b="1" dirty="0" smtClean="0"/>
          </a:p>
          <a:p>
            <a:pPr fontAlgn="b"/>
            <a:r>
              <a:rPr lang="tr-TR" sz="2800" dirty="0"/>
              <a:t/>
            </a:r>
            <a:br>
              <a:rPr lang="tr-TR" sz="2800" dirty="0"/>
            </a:br>
            <a:r>
              <a:rPr lang="tr-TR" sz="2800" dirty="0"/>
              <a:t>Muhalif eylemleri nedeniyle </a:t>
            </a:r>
            <a:r>
              <a:rPr lang="tr-TR" sz="2800" dirty="0" smtClean="0"/>
              <a:t>bir </a:t>
            </a:r>
            <a:r>
              <a:rPr lang="tr-TR" sz="2800" dirty="0"/>
              <a:t>yıl cezaevinde kaldı</a:t>
            </a:r>
            <a:r>
              <a:rPr lang="tr-TR" sz="2800" dirty="0" smtClean="0"/>
              <a:t>.</a:t>
            </a:r>
          </a:p>
          <a:p>
            <a:pPr fontAlgn="b"/>
            <a:r>
              <a:rPr lang="tr-TR" sz="2800" dirty="0" smtClean="0"/>
              <a:t>Serbest </a:t>
            </a:r>
            <a:r>
              <a:rPr lang="tr-TR" sz="2800" dirty="0"/>
              <a:t>bırakıldıktan sonra 1900′de Diyarbakır’a sürgüne gönderildi</a:t>
            </a:r>
            <a:r>
              <a:rPr lang="tr-TR" sz="2800" dirty="0" smtClean="0"/>
              <a:t>.</a:t>
            </a:r>
          </a:p>
          <a:p>
            <a:pPr fontAlgn="b"/>
            <a:r>
              <a:rPr lang="tr-TR" sz="2800" dirty="0" smtClean="0"/>
              <a:t>2′nci </a:t>
            </a:r>
            <a:r>
              <a:rPr lang="tr-TR" sz="2800" dirty="0"/>
              <a:t>Meşrutiyetten sonra İttihat ve Terakki’nin Diyarbakır şubesini kurdu ve temsilcisi oldu</a:t>
            </a:r>
            <a:r>
              <a:rPr lang="tr-TR" sz="2800" dirty="0" smtClean="0"/>
              <a:t>.</a:t>
            </a:r>
          </a:p>
          <a:p>
            <a:pPr fontAlgn="b"/>
            <a:r>
              <a:rPr lang="tr-TR" sz="2800" dirty="0" smtClean="0"/>
              <a:t>“</a:t>
            </a:r>
            <a:r>
              <a:rPr lang="tr-TR" sz="2800" dirty="0"/>
              <a:t>Peyman” gazetesini çıkardı</a:t>
            </a:r>
            <a:r>
              <a:rPr lang="sv-SE" sz="2800" b="1" dirty="0"/>
              <a:t/>
            </a:r>
            <a:br>
              <a:rPr lang="sv-SE" sz="2800" b="1" dirty="0"/>
            </a:br>
            <a:endParaRPr lang="tr-TR" sz="2800" b="1" dirty="0"/>
          </a:p>
        </p:txBody>
      </p:sp>
    </p:spTree>
    <p:extLst>
      <p:ext uri="{BB962C8B-B14F-4D97-AF65-F5344CB8AC3E}">
        <p14:creationId xmlns:p14="http://schemas.microsoft.com/office/powerpoint/2010/main" val="416139353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750106" y="188640"/>
            <a:ext cx="7211452" cy="5693866"/>
          </a:xfrm>
          <a:prstGeom prst="rect">
            <a:avLst/>
          </a:prstGeom>
        </p:spPr>
        <p:txBody>
          <a:bodyPr wrap="square">
            <a:spAutoFit/>
          </a:bodyPr>
          <a:lstStyle/>
          <a:p>
            <a:r>
              <a:rPr lang="sv-SE" sz="2800" b="1" dirty="0" smtClean="0"/>
              <a:t>ZİYA </a:t>
            </a:r>
            <a:r>
              <a:rPr lang="sv-SE" sz="2800" b="1" dirty="0" smtClean="0"/>
              <a:t>GÖKALP</a:t>
            </a:r>
            <a:endParaRPr lang="tr-TR" sz="2800" b="1" dirty="0" smtClean="0"/>
          </a:p>
          <a:p>
            <a:endParaRPr lang="tr-TR" sz="2800" b="1" dirty="0"/>
          </a:p>
          <a:p>
            <a:r>
              <a:rPr lang="tr-TR" sz="2800" b="1" dirty="0" smtClean="0"/>
              <a:t>“</a:t>
            </a:r>
            <a:r>
              <a:rPr lang="tr-TR" sz="2800" b="1" dirty="0"/>
              <a:t>Genç Kalemler” dergisini çıkardı.</a:t>
            </a:r>
            <a:r>
              <a:rPr lang="tr-TR" sz="2800" dirty="0"/>
              <a:t/>
            </a:r>
            <a:br>
              <a:rPr lang="tr-TR" sz="2800" dirty="0"/>
            </a:br>
            <a:r>
              <a:rPr lang="tr-TR" sz="2800" dirty="0"/>
              <a:t>Meclis-i </a:t>
            </a:r>
            <a:r>
              <a:rPr lang="tr-TR" sz="2800" dirty="0" err="1"/>
              <a:t>Mebusan’a</a:t>
            </a:r>
            <a:r>
              <a:rPr lang="tr-TR" sz="2800" dirty="0"/>
              <a:t> seçildi</a:t>
            </a:r>
            <a:r>
              <a:rPr lang="tr-TR" sz="2800" dirty="0" smtClean="0"/>
              <a:t>.</a:t>
            </a:r>
          </a:p>
          <a:p>
            <a:r>
              <a:rPr lang="tr-TR" sz="2800" dirty="0" smtClean="0"/>
              <a:t>Türk </a:t>
            </a:r>
            <a:r>
              <a:rPr lang="tr-TR" sz="2800" dirty="0"/>
              <a:t>Ocağı’nın kurucuları arasında yer aldı.</a:t>
            </a:r>
            <a:br>
              <a:rPr lang="tr-TR" sz="2800" dirty="0"/>
            </a:br>
            <a:endParaRPr lang="tr-TR" sz="2800" dirty="0"/>
          </a:p>
          <a:p>
            <a:r>
              <a:rPr lang="tr-TR" sz="2800" b="1" dirty="0" smtClean="0"/>
              <a:t>Osmanlı </a:t>
            </a:r>
            <a:r>
              <a:rPr lang="tr-TR" sz="2800" b="1" dirty="0"/>
              <a:t>Devleti’nin yenilmesinden sonra tüm görevlerinden alındı.</a:t>
            </a:r>
            <a:r>
              <a:rPr lang="tr-TR" sz="2800" dirty="0"/>
              <a:t/>
            </a:r>
            <a:br>
              <a:rPr lang="tr-TR" sz="2800" dirty="0"/>
            </a:br>
            <a:r>
              <a:rPr lang="tr-TR" sz="2800" dirty="0"/>
              <a:t>Ermeni soykırımı iddiaları ile ilgili işgal mahkemesi tarafından yargılandı</a:t>
            </a:r>
            <a:r>
              <a:rPr lang="tr-TR" sz="2800" dirty="0" smtClean="0"/>
              <a:t>.</a:t>
            </a:r>
          </a:p>
          <a:p>
            <a:r>
              <a:rPr lang="tr-TR" sz="2800" dirty="0" smtClean="0"/>
              <a:t>Malta </a:t>
            </a:r>
            <a:r>
              <a:rPr lang="tr-TR" sz="2800" dirty="0"/>
              <a:t>Adası’ndaki mektuplaşmalar daha sonra Malta Mektupları adıyla kitaplaştırılmıştır.</a:t>
            </a:r>
          </a:p>
          <a:p>
            <a:pPr fontAlgn="b"/>
            <a:endParaRPr lang="tr-TR" sz="2800" b="1" dirty="0" smtClean="0"/>
          </a:p>
        </p:txBody>
      </p:sp>
    </p:spTree>
    <p:extLst>
      <p:ext uri="{BB962C8B-B14F-4D97-AF65-F5344CB8AC3E}">
        <p14:creationId xmlns:p14="http://schemas.microsoft.com/office/powerpoint/2010/main" val="245581175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750106" y="188640"/>
            <a:ext cx="7211452" cy="7201972"/>
          </a:xfrm>
          <a:prstGeom prst="rect">
            <a:avLst/>
          </a:prstGeom>
        </p:spPr>
        <p:txBody>
          <a:bodyPr wrap="square">
            <a:spAutoFit/>
          </a:bodyPr>
          <a:lstStyle/>
          <a:p>
            <a:r>
              <a:rPr lang="sv-SE" sz="2800" b="1" dirty="0" smtClean="0"/>
              <a:t>ZİYA </a:t>
            </a:r>
            <a:r>
              <a:rPr lang="sv-SE" sz="2800" b="1" dirty="0" smtClean="0"/>
              <a:t>GÖKALP</a:t>
            </a:r>
            <a:endParaRPr lang="tr-TR" sz="2800" b="1" dirty="0" smtClean="0"/>
          </a:p>
          <a:p>
            <a:endParaRPr lang="tr-TR" sz="2800" b="1" dirty="0"/>
          </a:p>
          <a:p>
            <a:pPr algn="just"/>
            <a:r>
              <a:rPr lang="tr-TR" sz="2500" b="1" dirty="0"/>
              <a:t>Osmanlı Devleti’nin parçalanma sürecinde yeni bir ulusal kimlik arayışına girdi.</a:t>
            </a:r>
            <a:r>
              <a:rPr lang="tr-TR" sz="2500" dirty="0"/>
              <a:t/>
            </a:r>
            <a:br>
              <a:rPr lang="tr-TR" sz="2500" dirty="0"/>
            </a:br>
            <a:r>
              <a:rPr lang="tr-TR" sz="2500" dirty="0"/>
              <a:t>“Türkleşmek, İslamlaşmak, Muasırlaşmak” diye özetlediği bu yaklaşımın kültürel öğesi Türkçülük, ahlaki öğesi de </a:t>
            </a:r>
            <a:r>
              <a:rPr lang="tr-TR" sz="2500" dirty="0" smtClean="0"/>
              <a:t>İslam’dı. </a:t>
            </a:r>
          </a:p>
          <a:p>
            <a:pPr algn="just"/>
            <a:r>
              <a:rPr lang="tr-TR" sz="2500" dirty="0" smtClean="0"/>
              <a:t>Saray </a:t>
            </a:r>
            <a:r>
              <a:rPr lang="tr-TR" sz="2500" dirty="0"/>
              <a:t>edebiyatının karşısına halk edebiyatını koydu. </a:t>
            </a:r>
            <a:endParaRPr lang="tr-TR" sz="2500" dirty="0" smtClean="0"/>
          </a:p>
          <a:p>
            <a:pPr algn="just"/>
            <a:r>
              <a:rPr lang="tr-TR" sz="2500" dirty="0" smtClean="0"/>
              <a:t>Batı’nın </a:t>
            </a:r>
            <a:r>
              <a:rPr lang="tr-TR" sz="2500" dirty="0"/>
              <a:t>teknolojik ve bilimsel gelişmesini sağlayan pozitif bilim anlayışını </a:t>
            </a:r>
            <a:r>
              <a:rPr lang="tr-TR" sz="2500" dirty="0" smtClean="0"/>
              <a:t>benimsedi. </a:t>
            </a:r>
            <a:r>
              <a:rPr lang="tr-TR" sz="2500" dirty="0"/>
              <a:t/>
            </a:r>
            <a:br>
              <a:rPr lang="tr-TR" sz="2500" dirty="0"/>
            </a:br>
            <a:endParaRPr lang="tr-TR" sz="2500" dirty="0"/>
          </a:p>
          <a:p>
            <a:r>
              <a:rPr lang="tr-TR" sz="2500" b="1" dirty="0" smtClean="0"/>
              <a:t>Öğretici </a:t>
            </a:r>
            <a:r>
              <a:rPr lang="tr-TR" sz="2500" b="1" dirty="0"/>
              <a:t>yönleri öne çıkan destansı (epik) şiirler yazmıştır.</a:t>
            </a:r>
            <a:r>
              <a:rPr lang="tr-TR" sz="2500" dirty="0"/>
              <a:t/>
            </a:r>
            <a:br>
              <a:rPr lang="tr-TR" sz="2500" dirty="0"/>
            </a:br>
            <a:r>
              <a:rPr lang="tr-TR" sz="2500" dirty="0"/>
              <a:t>Hece ölçüsüyle ve dörtlük nazım birimiyle yazdığı şiirleri</a:t>
            </a:r>
            <a:r>
              <a:rPr lang="tr-TR" sz="2500" dirty="0" smtClean="0"/>
              <a:t>, Halk </a:t>
            </a:r>
            <a:r>
              <a:rPr lang="tr-TR" sz="2500" dirty="0"/>
              <a:t>şairlerinin koşmalarını andırmaktadır</a:t>
            </a:r>
            <a:r>
              <a:rPr lang="tr-TR" sz="2500" dirty="0" smtClean="0"/>
              <a:t>. </a:t>
            </a:r>
          </a:p>
          <a:p>
            <a:r>
              <a:rPr lang="tr-TR" sz="2500" dirty="0" smtClean="0"/>
              <a:t>Dili </a:t>
            </a:r>
            <a:r>
              <a:rPr lang="tr-TR" sz="2500" dirty="0"/>
              <a:t>, döneme göre oldukça sadedir.</a:t>
            </a:r>
          </a:p>
          <a:p>
            <a:r>
              <a:rPr lang="tr-TR" sz="2800" dirty="0"/>
              <a:t/>
            </a:r>
            <a:br>
              <a:rPr lang="tr-TR" sz="2800" dirty="0"/>
            </a:br>
            <a:endParaRPr lang="tr-TR" sz="2800" b="1" dirty="0" smtClean="0"/>
          </a:p>
        </p:txBody>
      </p:sp>
    </p:spTree>
    <p:extLst>
      <p:ext uri="{BB962C8B-B14F-4D97-AF65-F5344CB8AC3E}">
        <p14:creationId xmlns:p14="http://schemas.microsoft.com/office/powerpoint/2010/main" val="214835993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750106" y="188640"/>
            <a:ext cx="7502414" cy="6863417"/>
          </a:xfrm>
          <a:prstGeom prst="rect">
            <a:avLst/>
          </a:prstGeom>
        </p:spPr>
        <p:txBody>
          <a:bodyPr wrap="square">
            <a:spAutoFit/>
          </a:bodyPr>
          <a:lstStyle/>
          <a:p>
            <a:pPr algn="just"/>
            <a:r>
              <a:rPr lang="tr-TR" sz="2600" dirty="0" smtClean="0"/>
              <a:t>Dini</a:t>
            </a:r>
            <a:r>
              <a:rPr lang="tr-TR" sz="2600" dirty="0"/>
              <a:t>, toplumsal birliğin sağlanmasında yardımcı bir öğe olarak değerlendirdi.</a:t>
            </a:r>
          </a:p>
          <a:p>
            <a:pPr algn="just"/>
            <a:r>
              <a:rPr lang="tr-TR" sz="2600" dirty="0"/>
              <a:t>Toplumsal ve siyasi görüşlerini anlattığı sayısız makale yazdı</a:t>
            </a:r>
            <a:r>
              <a:rPr lang="tr-TR" sz="2600" dirty="0" smtClean="0"/>
              <a:t>. “</a:t>
            </a:r>
            <a:r>
              <a:rPr lang="tr-TR" sz="2600" dirty="0"/>
              <a:t>Türkçülük” düşüncesini sistemleştirdi</a:t>
            </a:r>
            <a:r>
              <a:rPr lang="tr-TR" sz="2600" dirty="0" smtClean="0"/>
              <a:t>.</a:t>
            </a:r>
          </a:p>
          <a:p>
            <a:pPr algn="just"/>
            <a:endParaRPr lang="tr-TR" sz="2800" b="1" dirty="0"/>
          </a:p>
          <a:p>
            <a:r>
              <a:rPr lang="tr-TR" sz="2800" b="1" dirty="0"/>
              <a:t>Milli edebiyatın kurulması ve gelişmesinde önemli rol oynadı</a:t>
            </a:r>
            <a:r>
              <a:rPr lang="tr-TR" sz="2800" b="1" dirty="0" smtClean="0"/>
              <a:t>.</a:t>
            </a:r>
            <a:r>
              <a:rPr lang="tr-TR" sz="2800" dirty="0"/>
              <a:t/>
            </a:r>
            <a:br>
              <a:rPr lang="tr-TR" sz="2800" dirty="0"/>
            </a:br>
            <a:r>
              <a:rPr lang="tr-TR" sz="2800" dirty="0" smtClean="0"/>
              <a:t>Kızıl </a:t>
            </a:r>
            <a:r>
              <a:rPr lang="tr-TR" sz="2800" dirty="0"/>
              <a:t>Elma (1928)Türkleşmek, İslamlaşmak, Muasırlaşmak (1929)Yeni Hayat (1930)Altın Işık (1927)Türk Töresi (1923)Doğru Yol (1923)Türkçülüğün Esasları (1923)Türk Medeniyet Tarihi (1926, ölümünden sonra)Kürt Aşiretleri Hakkında Sosyolojik Tetkikler (1924’ten sonra)Terbiyenin Sosyal ve Kültürel Temelleri I (MEB 1996)</a:t>
            </a:r>
            <a:r>
              <a:rPr lang="tr-TR" sz="2800" dirty="0"/>
              <a:t/>
            </a:r>
            <a:br>
              <a:rPr lang="tr-TR" sz="2800" dirty="0"/>
            </a:br>
            <a:endParaRPr lang="tr-TR" sz="2800" b="1" dirty="0" smtClean="0"/>
          </a:p>
        </p:txBody>
      </p:sp>
    </p:spTree>
    <p:extLst>
      <p:ext uri="{BB962C8B-B14F-4D97-AF65-F5344CB8AC3E}">
        <p14:creationId xmlns:p14="http://schemas.microsoft.com/office/powerpoint/2010/main" val="16747738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4" name="Dikdörtgen 3"/>
          <p:cNvSpPr/>
          <p:nvPr/>
        </p:nvSpPr>
        <p:spPr>
          <a:xfrm>
            <a:off x="2123728" y="188640"/>
            <a:ext cx="6696744" cy="5601533"/>
          </a:xfrm>
          <a:prstGeom prst="rect">
            <a:avLst/>
          </a:prstGeom>
        </p:spPr>
        <p:txBody>
          <a:bodyPr wrap="square">
            <a:spAutoFit/>
          </a:bodyPr>
          <a:lstStyle/>
          <a:p>
            <a:r>
              <a:rPr lang="tr-TR" sz="2600" b="1" dirty="0">
                <a:latin typeface="Arial" pitchFamily="34" charset="0"/>
                <a:cs typeface="Arial" pitchFamily="34" charset="0"/>
              </a:rPr>
              <a:t>Hilmi Ziya Ülken (1901-1974)</a:t>
            </a:r>
          </a:p>
          <a:p>
            <a:r>
              <a:rPr lang="tr-TR" sz="2600" b="1" i="1" dirty="0" smtClean="0">
                <a:latin typeface="Arial" pitchFamily="34" charset="0"/>
                <a:cs typeface="Arial" pitchFamily="34" charset="0"/>
              </a:rPr>
              <a:t>Genç </a:t>
            </a:r>
            <a:r>
              <a:rPr lang="tr-TR" sz="2600" b="1" i="1" dirty="0">
                <a:latin typeface="Arial" pitchFamily="34" charset="0"/>
                <a:cs typeface="Arial" pitchFamily="34" charset="0"/>
              </a:rPr>
              <a:t>Cumhuriyetin Çok Yönlü </a:t>
            </a:r>
            <a:r>
              <a:rPr lang="tr-TR" sz="2600" b="1" i="1" dirty="0" smtClean="0">
                <a:latin typeface="Arial" pitchFamily="34" charset="0"/>
                <a:cs typeface="Arial" pitchFamily="34" charset="0"/>
              </a:rPr>
              <a:t>Düşünürü</a:t>
            </a:r>
          </a:p>
          <a:p>
            <a:pPr algn="just"/>
            <a:endParaRPr lang="tr-TR" sz="2600" b="1" i="1" dirty="0">
              <a:latin typeface="Arial" pitchFamily="34" charset="0"/>
              <a:cs typeface="Arial" pitchFamily="34" charset="0"/>
            </a:endParaRPr>
          </a:p>
          <a:p>
            <a:pPr algn="just"/>
            <a:r>
              <a:rPr lang="tr-TR" sz="2600" dirty="0"/>
              <a:t>1901 yılında İstanbul’da doğan Ülken, İstanbul Lisesini bitirdikten sonra tıp ve diğer meslekler arasında seçim yapmakta zorlanmış ancak en sonunda Siyasal Bilgiler Fakültesine (Mülkiye) gitmekte karar kılmıştır. Parlak öğrencilik yıllarının ardından, 1921 yılında mezun olduktan sonra çeşitli Liselerde ve meslek okullarında değişik dersler </a:t>
            </a:r>
            <a:r>
              <a:rPr lang="tr-TR" sz="2600" dirty="0" smtClean="0"/>
              <a:t>vermiş.</a:t>
            </a:r>
            <a:endParaRPr lang="tr-TR" sz="2600" b="1" i="1" dirty="0" smtClean="0">
              <a:latin typeface="Arial" pitchFamily="34" charset="0"/>
              <a:cs typeface="Arial" pitchFamily="34" charset="0"/>
            </a:endParaRPr>
          </a:p>
          <a:p>
            <a:endParaRPr lang="tr-TR" sz="2400" b="1" i="1" dirty="0">
              <a:latin typeface="Arial" pitchFamily="34" charset="0"/>
              <a:cs typeface="Arial" pitchFamily="34" charset="0"/>
            </a:endParaRPr>
          </a:p>
          <a:p>
            <a:endParaRPr lang="tr-TR" sz="2400" b="1" i="1" dirty="0" smtClean="0">
              <a:latin typeface="Arial" pitchFamily="34" charset="0"/>
              <a:cs typeface="Arial" pitchFamily="34" charset="0"/>
            </a:endParaRPr>
          </a:p>
          <a:p>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420023439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4" name="Dikdörtgen 3"/>
          <p:cNvSpPr/>
          <p:nvPr/>
        </p:nvSpPr>
        <p:spPr>
          <a:xfrm>
            <a:off x="2123728" y="188640"/>
            <a:ext cx="6696744" cy="7109639"/>
          </a:xfrm>
          <a:prstGeom prst="rect">
            <a:avLst/>
          </a:prstGeom>
        </p:spPr>
        <p:txBody>
          <a:bodyPr wrap="square">
            <a:spAutoFit/>
          </a:bodyPr>
          <a:lstStyle/>
          <a:p>
            <a:r>
              <a:rPr lang="tr-TR" sz="2400" b="1" dirty="0">
                <a:latin typeface="Arial" pitchFamily="34" charset="0"/>
                <a:cs typeface="Arial" pitchFamily="34" charset="0"/>
              </a:rPr>
              <a:t>Hilmi Ziya Ülken (1901-1974</a:t>
            </a:r>
            <a:r>
              <a:rPr lang="tr-TR" sz="2400" b="1" dirty="0" smtClean="0">
                <a:latin typeface="Arial" pitchFamily="34" charset="0"/>
                <a:cs typeface="Arial" pitchFamily="34" charset="0"/>
              </a:rPr>
              <a:t>)</a:t>
            </a:r>
          </a:p>
          <a:p>
            <a:endParaRPr lang="tr-TR" sz="2400" b="1" dirty="0">
              <a:latin typeface="Arial" pitchFamily="34" charset="0"/>
              <a:cs typeface="Arial" pitchFamily="34" charset="0"/>
            </a:endParaRPr>
          </a:p>
          <a:p>
            <a:pPr algn="just"/>
            <a:r>
              <a:rPr lang="tr-TR" sz="2400" dirty="0"/>
              <a:t>Uzun yıllar İstanbul Üniversitesi’nde felsefe ve sosyoloji dersleri veren Ülken, 1955’ten itibaren Ankara Üniversitesi’nde, İlahiyat ve Eğitim Fakültelerinde öğretim üyeliği yapmış, 1957’de Ord. Profesörlüğe yükseltilmiştir. </a:t>
            </a:r>
            <a:endParaRPr lang="tr-TR" sz="2400" dirty="0" smtClean="0"/>
          </a:p>
          <a:p>
            <a:pPr algn="just"/>
            <a:r>
              <a:rPr lang="tr-TR" sz="2400" dirty="0" smtClean="0"/>
              <a:t>Eğitim-öğretim </a:t>
            </a:r>
            <a:r>
              <a:rPr lang="tr-TR" sz="2400" dirty="0"/>
              <a:t>etkinlikleriyle, </a:t>
            </a:r>
            <a:r>
              <a:rPr lang="tr-TR" sz="2400" b="1" dirty="0"/>
              <a:t>fikri hür, vicdanı hür, irfanı hür bireylerin yetişmesini sağlamanın</a:t>
            </a:r>
            <a:r>
              <a:rPr lang="tr-TR" sz="2400" dirty="0"/>
              <a:t> yanında, bir entelektüel olarak ülkesinin kültürel alanda zenginleşmesi için sınırsız çaba gösteren Ülken, Almanca, Fransızca, İngilizce ve Arapça bilmesinin sağladığı olanaklar çerçevesinde Batı dünyasında yayımlanmış olan düşünce ve bilim eserlerini özgün metinlerinden okuyabildiği için bu zenginliği ülkesine taşımak istemiş ve bu amaçla çeviriler yapmıştır.</a:t>
            </a:r>
            <a:endParaRPr lang="tr-TR" sz="2400" b="1" i="1" dirty="0">
              <a:latin typeface="Arial" pitchFamily="34" charset="0"/>
              <a:cs typeface="Arial" pitchFamily="34" charset="0"/>
            </a:endParaRPr>
          </a:p>
          <a:p>
            <a:endParaRPr lang="tr-TR" sz="2400" b="1" i="1" dirty="0" smtClean="0">
              <a:latin typeface="Arial" pitchFamily="34" charset="0"/>
              <a:cs typeface="Arial" pitchFamily="34" charset="0"/>
            </a:endParaRPr>
          </a:p>
          <a:p>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41227725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4" name="Dikdörtgen 3"/>
          <p:cNvSpPr/>
          <p:nvPr/>
        </p:nvSpPr>
        <p:spPr>
          <a:xfrm>
            <a:off x="1835697" y="908720"/>
            <a:ext cx="7096404" cy="3046988"/>
          </a:xfrm>
          <a:prstGeom prst="rect">
            <a:avLst/>
          </a:prstGeom>
        </p:spPr>
        <p:txBody>
          <a:bodyPr wrap="square">
            <a:spAutoFit/>
          </a:bodyPr>
          <a:lstStyle/>
          <a:p>
            <a:pPr algn="just"/>
            <a:r>
              <a:rPr lang="tr-TR" sz="2400" dirty="0"/>
              <a:t>Eğitimin, medeni toplumların düzeyine ulaşmak ve geçmek idealini gerçekleştirmenin tek sağlam yolu olduğu gerçeğinden hareket eden Ülken, demokrasi ve eğitim arasındaki ciddi bağa vurgu yapmış ve bireylerde demokrasi taleplerini geliştirecek eğitimin nasıl olanaklı olacağını ve bu olanağın gerçekleştirileceği ufkun mahiyetini sorgulamıştır.</a:t>
            </a:r>
            <a:endParaRPr lang="tr-TR" sz="2400" b="1" i="1" dirty="0" smtClean="0">
              <a:latin typeface="Arial" pitchFamily="34" charset="0"/>
              <a:cs typeface="Arial" pitchFamily="34" charset="0"/>
            </a:endParaRPr>
          </a:p>
          <a:p>
            <a:pPr algn="just"/>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1734443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31640" y="0"/>
            <a:ext cx="7526640" cy="6370975"/>
          </a:xfrm>
          <a:prstGeom prst="rect">
            <a:avLst/>
          </a:prstGeom>
          <a:noFill/>
        </p:spPr>
        <p:txBody>
          <a:bodyPr wrap="square" rtlCol="0">
            <a:spAutoFit/>
          </a:bodyPr>
          <a:lstStyle/>
          <a:p>
            <a:pPr marL="457200" indent="-457200" algn="just"/>
            <a:r>
              <a:rPr lang="tr-TR" sz="2400" b="1" dirty="0" smtClean="0"/>
              <a:t>        Arthur </a:t>
            </a:r>
            <a:r>
              <a:rPr lang="tr-TR" sz="2400" b="1" dirty="0" err="1" smtClean="0"/>
              <a:t>Schopenhauer</a:t>
            </a:r>
            <a:endParaRPr lang="tr-TR" sz="2400" b="1" dirty="0" smtClean="0"/>
          </a:p>
          <a:p>
            <a:pPr marL="457200" indent="-457200" algn="just"/>
            <a:r>
              <a:rPr lang="tr-TR" sz="2400" dirty="0"/>
              <a:t/>
            </a:r>
            <a:br>
              <a:rPr lang="tr-TR" sz="2400" dirty="0"/>
            </a:br>
            <a:r>
              <a:rPr lang="tr-TR" sz="2400" dirty="0"/>
              <a:t>Arthur </a:t>
            </a:r>
            <a:r>
              <a:rPr lang="tr-TR" sz="2400" dirty="0" err="1"/>
              <a:t>Schopenhauer</a:t>
            </a:r>
            <a:r>
              <a:rPr lang="tr-TR" sz="2400" dirty="0"/>
              <a:t> , </a:t>
            </a:r>
            <a:r>
              <a:rPr lang="tr-TR" sz="2400" dirty="0" smtClean="0"/>
              <a:t>Alman</a:t>
            </a:r>
            <a:r>
              <a:rPr lang="tr-TR" sz="2400" dirty="0"/>
              <a:t> bir filozof, yazar ve eğitmendir. Aynı zamanda </a:t>
            </a:r>
            <a:r>
              <a:rPr lang="tr-TR" sz="2400" dirty="0" err="1"/>
              <a:t>Immanuel</a:t>
            </a:r>
            <a:r>
              <a:rPr lang="tr-TR" sz="2400" dirty="0"/>
              <a:t> Kant'ın en çok değer verdiği öğrencisiydi</a:t>
            </a:r>
            <a:r>
              <a:rPr lang="tr-TR" sz="2400" dirty="0" smtClean="0"/>
              <a:t>.</a:t>
            </a:r>
          </a:p>
          <a:p>
            <a:pPr marL="457200" indent="-457200" algn="just"/>
            <a:endParaRPr lang="tr-TR" sz="2400" dirty="0">
              <a:cs typeface="Times New Roman" pitchFamily="18" charset="0"/>
            </a:endParaRPr>
          </a:p>
          <a:p>
            <a:pPr marL="457200" indent="-457200" algn="just"/>
            <a:r>
              <a:rPr lang="tr-TR" sz="2400" dirty="0" smtClean="0"/>
              <a:t>       </a:t>
            </a:r>
            <a:r>
              <a:rPr lang="tr-TR" sz="2400" dirty="0" err="1" smtClean="0"/>
              <a:t>Schopenhauer</a:t>
            </a:r>
            <a:r>
              <a:rPr lang="tr-TR" sz="2400" dirty="0"/>
              <a:t>, Platon'un ve </a:t>
            </a:r>
            <a:r>
              <a:rPr lang="tr-TR" sz="2400" dirty="0" err="1"/>
              <a:t>Immanuel</a:t>
            </a:r>
            <a:r>
              <a:rPr lang="tr-TR" sz="2400" dirty="0"/>
              <a:t> Kant'ın etkisinde idealizmin teorisini kendince anladığı boyutunda temsil ederken, bu genel bakışı </a:t>
            </a:r>
            <a:r>
              <a:rPr lang="tr-TR" sz="2400" dirty="0" err="1"/>
              <a:t>subjektif</a:t>
            </a:r>
            <a:r>
              <a:rPr lang="tr-TR" sz="2400" dirty="0"/>
              <a:t> idealizmin sınırlarından taşıramamış ve </a:t>
            </a:r>
            <a:r>
              <a:rPr lang="tr-TR" sz="2400" dirty="0" err="1"/>
              <a:t>Hegel'in</a:t>
            </a:r>
            <a:r>
              <a:rPr lang="tr-TR" sz="2400" dirty="0"/>
              <a:t> felsefesini de reddetmiştir. </a:t>
            </a:r>
            <a:endParaRPr lang="tr-TR" sz="2400" dirty="0" smtClean="0"/>
          </a:p>
          <a:p>
            <a:pPr marL="457200" indent="-457200" algn="just"/>
            <a:r>
              <a:rPr lang="tr-TR" sz="2400" dirty="0"/>
              <a:t> </a:t>
            </a:r>
            <a:r>
              <a:rPr lang="tr-TR" sz="2400" dirty="0" smtClean="0"/>
              <a:t>      </a:t>
            </a:r>
            <a:r>
              <a:rPr lang="tr-TR" sz="2400" dirty="0" err="1" smtClean="0"/>
              <a:t>Hegel</a:t>
            </a:r>
            <a:r>
              <a:rPr lang="tr-TR" sz="2400" dirty="0"/>
              <a:t>, </a:t>
            </a:r>
            <a:r>
              <a:rPr lang="tr-TR" sz="2400" dirty="0" err="1"/>
              <a:t>Schelling</a:t>
            </a:r>
            <a:r>
              <a:rPr lang="tr-TR" sz="2400" dirty="0"/>
              <a:t> ve </a:t>
            </a:r>
            <a:r>
              <a:rPr lang="tr-TR" sz="2400" dirty="0" err="1"/>
              <a:t>Fichte'ye</a:t>
            </a:r>
            <a:r>
              <a:rPr lang="tr-TR" sz="2400" dirty="0"/>
              <a:t> ve sonradan kendisini fikirlerinden dolayı </a:t>
            </a:r>
            <a:r>
              <a:rPr lang="tr-TR" sz="2400" dirty="0" err="1"/>
              <a:t>onore</a:t>
            </a:r>
            <a:r>
              <a:rPr lang="tr-TR" sz="2400" dirty="0"/>
              <a:t> eden </a:t>
            </a:r>
            <a:r>
              <a:rPr lang="tr-TR" sz="2400" dirty="0" err="1"/>
              <a:t>Schleiermacher'e</a:t>
            </a:r>
            <a:r>
              <a:rPr lang="tr-TR" sz="2400" dirty="0"/>
              <a:t> karşı etkileyici polemikler yazmaktan çekinmemiştir.</a:t>
            </a:r>
            <a:endParaRPr lang="tr-TR" sz="2400" dirty="0" smtClean="0">
              <a:cs typeface="Times New Roman" pitchFamily="18" charset="0"/>
            </a:endParaRPr>
          </a:p>
          <a:p>
            <a:pPr marL="457200" indent="-457200" algn="just"/>
            <a:endParaRPr lang="tr-TR" sz="2400" dirty="0" smtClean="0">
              <a:cs typeface="Times New Roman" pitchFamily="18" charset="0"/>
            </a:endParaRPr>
          </a:p>
          <a:p>
            <a:pPr marL="457200" indent="-457200" algn="just"/>
            <a:r>
              <a:rPr lang="tr-TR" sz="2400" dirty="0" smtClean="0">
                <a:cs typeface="Times New Roman" pitchFamily="18" charset="0"/>
              </a:rPr>
              <a:t>    </a:t>
            </a:r>
          </a:p>
          <a:p>
            <a:pPr marL="457200" indent="-457200" algn="just"/>
            <a:r>
              <a:rPr lang="tr-TR" sz="2400" dirty="0" smtClean="0">
                <a:cs typeface="Times New Roman" pitchFamily="18" charset="0"/>
              </a:rPr>
              <a:t>  </a:t>
            </a:r>
            <a:endParaRPr lang="en-US" sz="2400" dirty="0">
              <a:solidFill>
                <a:schemeClr val="tx1">
                  <a:lumMod val="65000"/>
                  <a:lumOff val="35000"/>
                </a:schemeClr>
              </a:solidFill>
              <a:cs typeface="Times New Roman" pitchFamily="18" charset="0"/>
            </a:endParaRPr>
          </a:p>
        </p:txBody>
      </p:sp>
    </p:spTree>
    <p:extLst>
      <p:ext uri="{BB962C8B-B14F-4D97-AF65-F5344CB8AC3E}">
        <p14:creationId xmlns:p14="http://schemas.microsoft.com/office/powerpoint/2010/main" val="199473754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4" name="Dikdörtgen 3"/>
          <p:cNvSpPr/>
          <p:nvPr/>
        </p:nvSpPr>
        <p:spPr>
          <a:xfrm>
            <a:off x="1835697" y="665694"/>
            <a:ext cx="6984775" cy="4893647"/>
          </a:xfrm>
          <a:prstGeom prst="rect">
            <a:avLst/>
          </a:prstGeom>
        </p:spPr>
        <p:txBody>
          <a:bodyPr wrap="square">
            <a:spAutoFit/>
          </a:bodyPr>
          <a:lstStyle/>
          <a:p>
            <a:pPr algn="just"/>
            <a:r>
              <a:rPr lang="tr-TR" sz="2400" dirty="0"/>
              <a:t>Modern dünyanın değerlerine yakın duran ve eğitimi bu anlamda modern dünyaya entegre olmanın yolu olarak gören Ülken, aynı zamanda eğitimin ve eğitime egemen olan temel düşüncenin içinde bulunulan çağın ürünü olduğunu gösterircesine modern dönemin başat felsefe akımı olan ampirizmin güçlü temsilcisi </a:t>
            </a:r>
            <a:r>
              <a:rPr lang="tr-TR" sz="2400" dirty="0" err="1"/>
              <a:t>Hume’dan</a:t>
            </a:r>
            <a:r>
              <a:rPr lang="tr-TR" sz="2400" dirty="0"/>
              <a:t> başlayıp, yirminci yüzyılın başlarında umut olarak görülen ancak kısa sürede etkinliğini kaybeden </a:t>
            </a:r>
            <a:r>
              <a:rPr lang="tr-TR" sz="2400" dirty="0" err="1"/>
              <a:t>Husserl’in</a:t>
            </a:r>
            <a:r>
              <a:rPr lang="tr-TR" sz="2400" dirty="0"/>
              <a:t> fenomenolojisine uzanan bir felsefe geleneğinin gelişim çizgisinin bilim ve felsefedeki yansımalarını dikkate alan bir yelpazeyi uzun süre düşünce dünyasının merkezine konumlandırmış ve savunmuştur.</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336219238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4" name="Dikdörtgen 3"/>
          <p:cNvSpPr/>
          <p:nvPr/>
        </p:nvSpPr>
        <p:spPr>
          <a:xfrm>
            <a:off x="1835697" y="476672"/>
            <a:ext cx="6984775" cy="4893647"/>
          </a:xfrm>
          <a:prstGeom prst="rect">
            <a:avLst/>
          </a:prstGeom>
        </p:spPr>
        <p:txBody>
          <a:bodyPr wrap="square">
            <a:spAutoFit/>
          </a:bodyPr>
          <a:lstStyle/>
          <a:p>
            <a:pPr algn="just"/>
            <a:r>
              <a:rPr lang="tr-TR" sz="2400" dirty="0"/>
              <a:t>Felsefeyle olduğu kadar bilimdeki gelişmelerle de ilgilenen Ülken, bu bağlamda bilgi ve değer bağlaşıklığına yönelmiş, sözü edilen iki alanı aynı ilkelerle açıklamanın imkânsız olduğu düşüncesinden hareketle Kant düşüncesine göndermede bulunan bir yaklaşımı yeğlemiştir</a:t>
            </a:r>
            <a:r>
              <a:rPr lang="tr-TR" sz="2400" dirty="0" smtClean="0"/>
              <a:t>.</a:t>
            </a:r>
          </a:p>
          <a:p>
            <a:pPr algn="just"/>
            <a:endParaRPr lang="tr-TR" sz="2400" b="1" dirty="0">
              <a:latin typeface="Arial" pitchFamily="34" charset="0"/>
              <a:cs typeface="Arial" pitchFamily="34" charset="0"/>
            </a:endParaRPr>
          </a:p>
          <a:p>
            <a:pPr algn="just"/>
            <a:r>
              <a:rPr lang="tr-TR" sz="2400" dirty="0"/>
              <a:t>E</a:t>
            </a:r>
            <a:r>
              <a:rPr lang="tr-TR" sz="2400" dirty="0" smtClean="0"/>
              <a:t>ğitim </a:t>
            </a:r>
            <a:r>
              <a:rPr lang="tr-TR" sz="2400" dirty="0"/>
              <a:t>ve çağdaşlaşma arasında kurduğu rasyonel ilişki çerçevesinde, özellikle yükseköğretim gençliğinin demokratik düşünce temelli güçlü bir eğitim görmeleri için olmazsa olmaz koşul olarak görmektedir</a:t>
            </a:r>
            <a:r>
              <a:rPr lang="tr-TR" sz="2400" dirty="0" smtClean="0"/>
              <a:t>.</a:t>
            </a:r>
          </a:p>
          <a:p>
            <a:pPr algn="just"/>
            <a:endParaRPr lang="tr-TR" sz="2400" b="1" dirty="0">
              <a:latin typeface="Arial" pitchFamily="34" charset="0"/>
              <a:cs typeface="Arial" pitchFamily="34" charset="0"/>
            </a:endParaRPr>
          </a:p>
          <a:p>
            <a:pPr algn="just"/>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79617058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4" name="Dikdörtgen 3"/>
          <p:cNvSpPr/>
          <p:nvPr/>
        </p:nvSpPr>
        <p:spPr>
          <a:xfrm>
            <a:off x="1835697" y="476672"/>
            <a:ext cx="6984775" cy="3046988"/>
          </a:xfrm>
          <a:prstGeom prst="rect">
            <a:avLst/>
          </a:prstGeom>
        </p:spPr>
        <p:txBody>
          <a:bodyPr wrap="square">
            <a:spAutoFit/>
          </a:bodyPr>
          <a:lstStyle/>
          <a:p>
            <a:pPr algn="just"/>
            <a:r>
              <a:rPr lang="tr-TR" sz="2400" dirty="0"/>
              <a:t>Entelektüel kültürün değişik alanlarında geniş bir yelpaze oluşturan, elliden fazla kitap yüzlerce makale ve bildiri kaleme almış olan </a:t>
            </a:r>
            <a:r>
              <a:rPr lang="tr-TR" sz="2400" dirty="0" err="1"/>
              <a:t>Ülken’in</a:t>
            </a:r>
            <a:r>
              <a:rPr lang="tr-TR" sz="2400" dirty="0"/>
              <a:t> düşünce zenginliğini görmemek mümkün değildir. </a:t>
            </a:r>
            <a:endParaRPr lang="tr-TR" sz="2400" dirty="0" smtClean="0"/>
          </a:p>
          <a:p>
            <a:pPr algn="just"/>
            <a:r>
              <a:rPr lang="tr-TR" sz="2400" dirty="0" smtClean="0"/>
              <a:t>Bu </a:t>
            </a:r>
            <a:r>
              <a:rPr lang="tr-TR" sz="2400" dirty="0"/>
              <a:t>aynı zamanda onun ülkesinin entelektüel kültürüne katkı yapması gerektiğine olan inancının bir yansımasıdır.</a:t>
            </a:r>
            <a:endParaRPr lang="tr-TR" sz="2400" b="1" dirty="0">
              <a:latin typeface="Arial" pitchFamily="34" charset="0"/>
              <a:cs typeface="Arial" pitchFamily="34" charset="0"/>
            </a:endParaRPr>
          </a:p>
          <a:p>
            <a:pPr algn="just"/>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307296964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4" name="Dikdörtgen 3"/>
          <p:cNvSpPr/>
          <p:nvPr/>
        </p:nvSpPr>
        <p:spPr>
          <a:xfrm>
            <a:off x="1835697" y="476672"/>
            <a:ext cx="7096404" cy="4524315"/>
          </a:xfrm>
          <a:prstGeom prst="rect">
            <a:avLst/>
          </a:prstGeom>
        </p:spPr>
        <p:txBody>
          <a:bodyPr wrap="square">
            <a:spAutoFit/>
          </a:bodyPr>
          <a:lstStyle/>
          <a:p>
            <a:pPr algn="just"/>
            <a:r>
              <a:rPr lang="tr-TR" sz="2400" dirty="0"/>
              <a:t>Türklük bilincinin oluşturulmasının ve bunun da hamaset veya duygusal temelli değil de bütünüyle bilimsel ve tarihsel dayanakları sağlam bir zeminde gerçekleştirilmesini esas </a:t>
            </a:r>
            <a:r>
              <a:rPr lang="tr-TR" sz="2400" dirty="0" smtClean="0"/>
              <a:t>alıp iki </a:t>
            </a:r>
            <a:r>
              <a:rPr lang="tr-TR" sz="2400" dirty="0"/>
              <a:t>şeyi hep gözetmiştir: </a:t>
            </a:r>
            <a:endParaRPr lang="tr-TR" sz="2400" dirty="0" smtClean="0"/>
          </a:p>
          <a:p>
            <a:pPr marL="457200" indent="-457200" algn="just">
              <a:buAutoNum type="arabicParenR"/>
            </a:pPr>
            <a:r>
              <a:rPr lang="tr-TR" sz="2400" dirty="0" smtClean="0"/>
              <a:t>Hayali </a:t>
            </a:r>
            <a:r>
              <a:rPr lang="tr-TR" sz="2400" dirty="0"/>
              <a:t>bir Türk tarihi değil, hakikatlerin oluşturduğu yaşanmış bir tarihin Dünya kamuoyunun önüne konulması. Atatürk’ün “Tarihi yazan, tarihi yapana sadık kalmazsa sonuç insanlığı şaşırtacak bir şekil alır.” sözü bu gerçeğin apaçık ifadesidir. </a:t>
            </a:r>
            <a:endParaRPr lang="tr-TR" sz="2400" dirty="0" smtClean="0"/>
          </a:p>
          <a:p>
            <a:pPr marL="457200" indent="-457200" algn="just">
              <a:buAutoNum type="arabicParenR"/>
            </a:pPr>
            <a:r>
              <a:rPr lang="tr-TR" sz="2400" dirty="0" smtClean="0"/>
              <a:t>Dünya </a:t>
            </a:r>
            <a:r>
              <a:rPr lang="tr-TR" sz="2400" dirty="0"/>
              <a:t>kamuoyunun önüne bilimsel usul ve esaslar çerçevesinde hazırlanmış bir Türk uygarlık tarihi koymak.</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270899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692696"/>
            <a:ext cx="7382624" cy="4524315"/>
          </a:xfrm>
          <a:prstGeom prst="rect">
            <a:avLst/>
          </a:prstGeom>
          <a:noFill/>
        </p:spPr>
        <p:txBody>
          <a:bodyPr wrap="square" rtlCol="0">
            <a:spAutoFit/>
          </a:bodyPr>
          <a:lstStyle/>
          <a:p>
            <a:pPr marL="457200" indent="-457200" algn="just"/>
            <a:r>
              <a:rPr lang="tr-TR" sz="2400" dirty="0" smtClean="0"/>
              <a:t>       İdealizm </a:t>
            </a:r>
            <a:r>
              <a:rPr lang="tr-TR" sz="2400" dirty="0"/>
              <a:t>ise ilk defa </a:t>
            </a:r>
            <a:r>
              <a:rPr lang="tr-TR" sz="2400" dirty="0" err="1"/>
              <a:t>Gottfried</a:t>
            </a:r>
            <a:r>
              <a:rPr lang="tr-TR" sz="2400" dirty="0"/>
              <a:t> Wilhelm tarafından , 1702 tarihli, "</a:t>
            </a:r>
            <a:r>
              <a:rPr lang="tr-TR" sz="2400" dirty="0" err="1"/>
              <a:t>Bayle'in</a:t>
            </a:r>
            <a:r>
              <a:rPr lang="tr-TR" sz="2400" dirty="0"/>
              <a:t> düşüncelerine cevap" başlıklı mektubunda zikredilmiştir. İdealizm, zihnî ve ruhanî değerlerin içinde yaşadığımız âlemden bağımsız olduklarını savunan bir görüş olarak ortaya çıkmıştır</a:t>
            </a:r>
            <a:r>
              <a:rPr lang="tr-TR" sz="2400" dirty="0" smtClean="0"/>
              <a:t>.</a:t>
            </a:r>
          </a:p>
          <a:p>
            <a:pPr marL="457200" indent="-457200" algn="just"/>
            <a:endParaRPr lang="tr-TR" sz="2400" dirty="0">
              <a:cs typeface="Times New Roman" pitchFamily="18" charset="0"/>
            </a:endParaRPr>
          </a:p>
          <a:p>
            <a:pPr marL="457200" indent="-457200" algn="just"/>
            <a:r>
              <a:rPr lang="tr-TR" sz="2400" dirty="0" smtClean="0"/>
              <a:t>       </a:t>
            </a:r>
            <a:r>
              <a:rPr lang="tr-TR" sz="2400" dirty="0" err="1" smtClean="0"/>
              <a:t>Gottfried</a:t>
            </a:r>
            <a:r>
              <a:rPr lang="tr-TR" sz="2400" dirty="0" smtClean="0"/>
              <a:t> </a:t>
            </a:r>
            <a:r>
              <a:rPr lang="tr-TR" sz="2400" dirty="0"/>
              <a:t>Wilhelm ( ); bir Alman filozofu, bilim dünyasının önemli sistemci düşünürlerinden biridir. Matematik, metafizik ve mantık alanlarında ileri sürdüğü yeni düşünce ve görüşleriyle tanınır.</a:t>
            </a:r>
            <a:endParaRPr lang="tr-TR" sz="2400" dirty="0" smtClean="0">
              <a:cs typeface="Times New Roman" pitchFamily="18" charset="0"/>
            </a:endParaRPr>
          </a:p>
          <a:p>
            <a:pPr marL="457200" indent="-457200" algn="just"/>
            <a:r>
              <a:rPr lang="tr-TR" sz="2400" dirty="0" smtClean="0">
                <a:cs typeface="Times New Roman" pitchFamily="18" charset="0"/>
              </a:rPr>
              <a:t>    </a:t>
            </a:r>
          </a:p>
          <a:p>
            <a:pPr marL="457200" indent="-457200" algn="just"/>
            <a:r>
              <a:rPr lang="tr-TR" sz="2400" dirty="0" smtClean="0">
                <a:cs typeface="Times New Roman" pitchFamily="18" charset="0"/>
              </a:rPr>
              <a:t>  </a:t>
            </a:r>
            <a:endParaRPr lang="en-US" sz="2400" dirty="0">
              <a:solidFill>
                <a:schemeClr val="tx1">
                  <a:lumMod val="65000"/>
                  <a:lumOff val="35000"/>
                </a:schemeClr>
              </a:solidFill>
              <a:cs typeface="Times New Roman" pitchFamily="18" charset="0"/>
            </a:endParaRPr>
          </a:p>
        </p:txBody>
      </p:sp>
    </p:spTree>
    <p:extLst>
      <p:ext uri="{BB962C8B-B14F-4D97-AF65-F5344CB8AC3E}">
        <p14:creationId xmlns:p14="http://schemas.microsoft.com/office/powerpoint/2010/main" val="743807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79712" y="548680"/>
            <a:ext cx="7056784" cy="4893647"/>
          </a:xfrm>
          <a:prstGeom prst="rect">
            <a:avLst/>
          </a:prstGeom>
          <a:noFill/>
        </p:spPr>
        <p:txBody>
          <a:bodyPr wrap="square" rtlCol="0">
            <a:spAutoFit/>
          </a:bodyPr>
          <a:lstStyle/>
          <a:p>
            <a:pPr algn="just"/>
            <a:r>
              <a:rPr lang="tr-TR" sz="2400" dirty="0" smtClean="0"/>
              <a:t>Muhafazakâr </a:t>
            </a:r>
            <a:r>
              <a:rPr lang="tr-TR" sz="2400" dirty="0"/>
              <a:t>bir nitelik taşır. İdealist felsefeye göre </a:t>
            </a:r>
            <a:r>
              <a:rPr lang="tr-TR" sz="2400" dirty="0" err="1"/>
              <a:t>arkhe</a:t>
            </a:r>
            <a:r>
              <a:rPr lang="tr-TR" sz="2400" dirty="0"/>
              <a:t> insan zihninde bulunan "idea" yani "</a:t>
            </a:r>
            <a:r>
              <a:rPr lang="tr-TR" sz="2400" dirty="0" err="1"/>
              <a:t>fikir"dir</a:t>
            </a:r>
            <a:r>
              <a:rPr lang="tr-TR" sz="2400" dirty="0" smtClean="0"/>
              <a:t>.</a:t>
            </a:r>
          </a:p>
          <a:p>
            <a:pPr marL="457200" indent="-457200" algn="just"/>
            <a:endParaRPr lang="tr-TR" sz="2400" dirty="0"/>
          </a:p>
          <a:p>
            <a:pPr algn="just"/>
            <a:r>
              <a:rPr lang="tr-TR" sz="2400" dirty="0"/>
              <a:t>İdealizm, bilginin kaynağının akılda bulunduğunu savunur ve epistemolojiyi ezeli-ebedi hakikatlerin bilgisi olarak </a:t>
            </a:r>
            <a:r>
              <a:rPr lang="tr-TR" sz="2400" dirty="0" smtClean="0"/>
              <a:t>görür.</a:t>
            </a:r>
          </a:p>
          <a:p>
            <a:pPr algn="just"/>
            <a:endParaRPr lang="tr-TR" sz="2400" dirty="0" smtClean="0"/>
          </a:p>
          <a:p>
            <a:pPr algn="just"/>
            <a:r>
              <a:rPr lang="tr-TR" sz="2400" dirty="0"/>
              <a:t>İyilik, güzellik, doğruluk gibi değerler insandan insana değişen, göreceli nitelikler değil; evrenin yapısında bulunan mutlak </a:t>
            </a:r>
            <a:r>
              <a:rPr lang="tr-TR" sz="2400" dirty="0" smtClean="0"/>
              <a:t>değerlerdir.</a:t>
            </a:r>
          </a:p>
          <a:p>
            <a:pPr algn="just"/>
            <a:endParaRPr lang="tr-TR" sz="2400" dirty="0" smtClean="0"/>
          </a:p>
          <a:p>
            <a:pPr marL="457200" indent="-457200" algn="just"/>
            <a:r>
              <a:rPr lang="tr-TR" sz="2400" dirty="0" smtClean="0"/>
              <a:t>İnsan</a:t>
            </a:r>
            <a:r>
              <a:rPr lang="tr-TR" sz="2400" dirty="0"/>
              <a:t>, akıllı bir hayvandır</a:t>
            </a:r>
            <a:r>
              <a:rPr lang="tr-TR" sz="2400" dirty="0" smtClean="0"/>
              <a:t>.</a:t>
            </a:r>
          </a:p>
          <a:p>
            <a:pPr marL="457200" indent="-457200" algn="just"/>
            <a:r>
              <a:rPr lang="tr-TR" sz="2400" dirty="0" smtClean="0"/>
              <a:t> </a:t>
            </a:r>
            <a:endParaRPr lang="en-US" sz="2400" dirty="0">
              <a:solidFill>
                <a:schemeClr val="tx1">
                  <a:lumMod val="65000"/>
                  <a:lumOff val="35000"/>
                </a:schemeClr>
              </a:solidFill>
              <a:cs typeface="Times New Roman" pitchFamily="18" charset="0"/>
            </a:endParaRPr>
          </a:p>
        </p:txBody>
      </p:sp>
    </p:spTree>
    <p:extLst>
      <p:ext uri="{BB962C8B-B14F-4D97-AF65-F5344CB8AC3E}">
        <p14:creationId xmlns:p14="http://schemas.microsoft.com/office/powerpoint/2010/main" val="184608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79712" y="548680"/>
            <a:ext cx="6878568" cy="4893647"/>
          </a:xfrm>
          <a:prstGeom prst="rect">
            <a:avLst/>
          </a:prstGeom>
          <a:noFill/>
        </p:spPr>
        <p:txBody>
          <a:bodyPr wrap="square" rtlCol="0">
            <a:spAutoFit/>
          </a:bodyPr>
          <a:lstStyle/>
          <a:p>
            <a:pPr algn="just"/>
            <a:r>
              <a:rPr lang="tr-TR" sz="2400" dirty="0" smtClean="0"/>
              <a:t>İdealist </a:t>
            </a:r>
            <a:r>
              <a:rPr lang="tr-TR" sz="2400" dirty="0"/>
              <a:t>eğitimde akıllı ve kültürlü bireyler yetiştirmek </a:t>
            </a:r>
            <a:r>
              <a:rPr lang="tr-TR" sz="2400" dirty="0" smtClean="0"/>
              <a:t>önemlidir.</a:t>
            </a:r>
            <a:endParaRPr lang="tr-TR" sz="2400" dirty="0">
              <a:solidFill>
                <a:schemeClr val="tx1">
                  <a:lumMod val="65000"/>
                  <a:lumOff val="35000"/>
                </a:schemeClr>
              </a:solidFill>
              <a:cs typeface="Times New Roman" pitchFamily="18" charset="0"/>
            </a:endParaRPr>
          </a:p>
          <a:p>
            <a:pPr algn="just"/>
            <a:r>
              <a:rPr lang="tr-TR" sz="2400" dirty="0" smtClean="0"/>
              <a:t>Eğitimin </a:t>
            </a:r>
            <a:r>
              <a:rPr lang="tr-TR" sz="2400" dirty="0"/>
              <a:t>diğer kimi amaçları ise uzun vadede insanda yüksek değerler oluşturması, evrensel doğrulara ulaşabilmek, aklını kullanabilmek, zihnini </a:t>
            </a:r>
            <a:r>
              <a:rPr lang="tr-TR" sz="2400" dirty="0" smtClean="0"/>
              <a:t>geliştirmektir.</a:t>
            </a:r>
          </a:p>
          <a:p>
            <a:pPr algn="just"/>
            <a:r>
              <a:rPr lang="tr-TR" sz="2400" dirty="0"/>
              <a:t>K</a:t>
            </a:r>
            <a:r>
              <a:rPr lang="tr-TR" sz="2400" dirty="0" smtClean="0"/>
              <a:t>lasik </a:t>
            </a:r>
            <a:r>
              <a:rPr lang="tr-TR" sz="2400" dirty="0"/>
              <a:t>edebiyat eserleri ile insan ruhunu iyiye ve güzele yöneltmek </a:t>
            </a:r>
            <a:r>
              <a:rPr lang="tr-TR" sz="2400" dirty="0" smtClean="0"/>
              <a:t>amaçlanmaktadır.</a:t>
            </a:r>
          </a:p>
          <a:p>
            <a:pPr algn="just">
              <a:tabLst>
                <a:tab pos="92075" algn="l"/>
              </a:tabLst>
            </a:pPr>
            <a:r>
              <a:rPr lang="tr-TR" sz="2400" dirty="0" smtClean="0"/>
              <a:t>Platon </a:t>
            </a:r>
            <a:r>
              <a:rPr lang="tr-TR" sz="2400" dirty="0"/>
              <a:t>herkesin yeteneklerine göre eğitilmesi gerektiğini </a:t>
            </a:r>
            <a:r>
              <a:rPr lang="tr-TR" sz="2400" dirty="0" smtClean="0"/>
              <a:t>savunmuştur.</a:t>
            </a:r>
          </a:p>
          <a:p>
            <a:pPr algn="just"/>
            <a:r>
              <a:rPr lang="tr-TR" sz="2400" dirty="0" smtClean="0"/>
              <a:t>Her </a:t>
            </a:r>
            <a:r>
              <a:rPr lang="tr-TR" sz="2400" dirty="0"/>
              <a:t>çocuğun ilgi ve yetenekleri doğrultusunda bir eğitim alması anlayışı ile bağdaştığını söylemek olanaklıdır. </a:t>
            </a:r>
            <a:endParaRPr lang="en-US" sz="2400" dirty="0">
              <a:solidFill>
                <a:schemeClr val="tx1">
                  <a:lumMod val="65000"/>
                  <a:lumOff val="35000"/>
                </a:schemeClr>
              </a:solidFill>
              <a:cs typeface="Times New Roman" pitchFamily="18" charset="0"/>
            </a:endParaRPr>
          </a:p>
        </p:txBody>
      </p:sp>
    </p:spTree>
    <p:extLst>
      <p:ext uri="{BB962C8B-B14F-4D97-AF65-F5344CB8AC3E}">
        <p14:creationId xmlns:p14="http://schemas.microsoft.com/office/powerpoint/2010/main" val="625335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bg1"/>
                </a:solidFill>
              </a:rPr>
              <a:t>2. Bölüm </a:t>
            </a:r>
            <a:endParaRPr lang="tr-TR" dirty="0">
              <a:solidFill>
                <a:schemeClr val="bg1"/>
              </a:solidFill>
            </a:endParaRPr>
          </a:p>
        </p:txBody>
      </p:sp>
      <p:sp>
        <p:nvSpPr>
          <p:cNvPr id="3" name="İçerik Yer Tutucusu 2"/>
          <p:cNvSpPr>
            <a:spLocks noGrp="1"/>
          </p:cNvSpPr>
          <p:nvPr>
            <p:ph idx="1"/>
          </p:nvPr>
        </p:nvSpPr>
        <p:spPr>
          <a:xfrm>
            <a:off x="683568" y="1556792"/>
            <a:ext cx="8229600" cy="4525963"/>
          </a:xfrm>
        </p:spPr>
        <p:txBody>
          <a:bodyPr>
            <a:normAutofit/>
          </a:bodyPr>
          <a:lstStyle/>
          <a:p>
            <a:pPr marL="0" indent="0" algn="ctr">
              <a:buNone/>
            </a:pPr>
            <a:r>
              <a:rPr lang="tr-TR" sz="7200" b="1" dirty="0" smtClean="0">
                <a:solidFill>
                  <a:schemeClr val="bg1"/>
                </a:solidFill>
              </a:rPr>
              <a:t>REALİZM</a:t>
            </a:r>
            <a:endParaRPr lang="tr-TR" sz="7200" b="1" dirty="0">
              <a:solidFill>
                <a:schemeClr val="bg1"/>
              </a:solidFill>
            </a:endParaRPr>
          </a:p>
        </p:txBody>
      </p:sp>
    </p:spTree>
    <p:extLst>
      <p:ext uri="{BB962C8B-B14F-4D97-AF65-F5344CB8AC3E}">
        <p14:creationId xmlns:p14="http://schemas.microsoft.com/office/powerpoint/2010/main" val="811659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79712" y="548680"/>
            <a:ext cx="6878568" cy="5693866"/>
          </a:xfrm>
          <a:prstGeom prst="rect">
            <a:avLst/>
          </a:prstGeom>
          <a:noFill/>
        </p:spPr>
        <p:txBody>
          <a:bodyPr wrap="square" rtlCol="0">
            <a:spAutoFit/>
          </a:bodyPr>
          <a:lstStyle/>
          <a:p>
            <a:r>
              <a:rPr lang="tr-TR" altLang="tr-TR" sz="2800" dirty="0"/>
              <a:t>İdealizmin karşıt görüşü olan </a:t>
            </a:r>
            <a:r>
              <a:rPr lang="tr-TR" altLang="tr-TR" sz="2800" b="1" dirty="0"/>
              <a:t>realizm, </a:t>
            </a:r>
          </a:p>
          <a:p>
            <a:pPr lvl="1"/>
            <a:r>
              <a:rPr lang="tr-TR" altLang="tr-TR" sz="2800" dirty="0"/>
              <a:t>dış dünyanın algılarımızdan bağımsız olduğunu ve </a:t>
            </a:r>
          </a:p>
          <a:p>
            <a:pPr lvl="1"/>
            <a:r>
              <a:rPr lang="tr-TR" altLang="tr-TR" sz="2800" dirty="0"/>
              <a:t>dış dünyanın ancak ve ancak duyularımızla ve somut olarak öğrenilebileceğini savunur. </a:t>
            </a:r>
          </a:p>
          <a:p>
            <a:r>
              <a:rPr lang="tr-TR" altLang="tr-TR" sz="2800" dirty="0"/>
              <a:t>Bu bağlamda realizm, somut gerçekliğe önem verir.  </a:t>
            </a:r>
            <a:endParaRPr lang="tr-TR" altLang="tr-TR" sz="2800" dirty="0" smtClean="0"/>
          </a:p>
          <a:p>
            <a:endParaRPr lang="tr-TR" altLang="tr-TR" sz="2800" dirty="0"/>
          </a:p>
          <a:p>
            <a:r>
              <a:rPr lang="tr-TR" altLang="tr-TR" sz="2800" b="1" dirty="0" smtClean="0"/>
              <a:t>Realizm, varlıkların, değerlerin, özelliklerin veya belli bir takım  türlerin gerçek, yani insan zihninden veya algılarından bağımsız olarak var olduğunu öne süren görüşe denir.</a:t>
            </a:r>
            <a:endParaRPr lang="tr-TR" altLang="tr-TR" sz="2800" b="1" dirty="0"/>
          </a:p>
          <a:p>
            <a:pPr algn="just"/>
            <a:endParaRPr lang="en-US" sz="2800" dirty="0">
              <a:solidFill>
                <a:schemeClr val="tx1">
                  <a:lumMod val="65000"/>
                  <a:lumOff val="35000"/>
                </a:schemeClr>
              </a:solidFill>
              <a:cs typeface="Times New Roman" pitchFamily="18" charset="0"/>
            </a:endParaRPr>
          </a:p>
        </p:txBody>
      </p:sp>
    </p:spTree>
    <p:extLst>
      <p:ext uri="{BB962C8B-B14F-4D97-AF65-F5344CB8AC3E}">
        <p14:creationId xmlns:p14="http://schemas.microsoft.com/office/powerpoint/2010/main" val="3424686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79712" y="1268760"/>
            <a:ext cx="7164288" cy="3970318"/>
          </a:xfrm>
          <a:prstGeom prst="rect">
            <a:avLst/>
          </a:prstGeom>
          <a:noFill/>
        </p:spPr>
        <p:txBody>
          <a:bodyPr wrap="square" rtlCol="0">
            <a:spAutoFit/>
          </a:bodyPr>
          <a:lstStyle/>
          <a:p>
            <a:r>
              <a:rPr lang="tr-TR" sz="2800" dirty="0" smtClean="0">
                <a:cs typeface="Times New Roman" pitchFamily="18" charset="0"/>
              </a:rPr>
              <a:t>Realist felsefenin kurucusu Platon’un öğrencisi olan Aristoteles’tir.</a:t>
            </a:r>
          </a:p>
          <a:p>
            <a:r>
              <a:rPr lang="tr-TR" sz="2800" dirty="0" err="1" smtClean="0">
                <a:cs typeface="Times New Roman" pitchFamily="18" charset="0"/>
              </a:rPr>
              <a:t>Aristotales’e</a:t>
            </a:r>
            <a:r>
              <a:rPr lang="tr-TR" sz="2800" dirty="0" smtClean="0">
                <a:cs typeface="Times New Roman" pitchFamily="18" charset="0"/>
              </a:rPr>
              <a:t> göre gerçek varlık, görüngünün içinde gelişen özdür.</a:t>
            </a:r>
          </a:p>
          <a:p>
            <a:r>
              <a:rPr lang="tr-TR" sz="2800" dirty="0" smtClean="0">
                <a:cs typeface="Times New Roman" pitchFamily="18" charset="0"/>
              </a:rPr>
              <a:t>Realizme göre gerçek maddedir. Çünkü madde değişmez, maddi olan nesneler zaman ve uzayda hep vardır.</a:t>
            </a:r>
          </a:p>
          <a:p>
            <a:endParaRPr lang="tr-TR" sz="2800" dirty="0" smtClean="0">
              <a:solidFill>
                <a:schemeClr val="tx1">
                  <a:lumMod val="65000"/>
                  <a:lumOff val="35000"/>
                </a:schemeClr>
              </a:solidFill>
              <a:cs typeface="Times New Roman" pitchFamily="18" charset="0"/>
            </a:endParaRPr>
          </a:p>
          <a:p>
            <a:endParaRPr lang="en-US" sz="2800" dirty="0">
              <a:solidFill>
                <a:schemeClr val="tx1">
                  <a:lumMod val="65000"/>
                  <a:lumOff val="35000"/>
                </a:schemeClr>
              </a:solidFill>
              <a:cs typeface="Times New Roman" pitchFamily="18" charset="0"/>
            </a:endParaRPr>
          </a:p>
        </p:txBody>
      </p:sp>
    </p:spTree>
    <p:extLst>
      <p:ext uri="{BB962C8B-B14F-4D97-AF65-F5344CB8AC3E}">
        <p14:creationId xmlns:p14="http://schemas.microsoft.com/office/powerpoint/2010/main" val="3311642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tr-TR" sz="3600" b="1" dirty="0" smtClean="0">
                <a:latin typeface="Times New Roman" pitchFamily="18" charset="0"/>
                <a:cs typeface="Times New Roman" pitchFamily="18" charset="0"/>
              </a:rPr>
              <a:t>İdealizm Kavramı</a:t>
            </a:r>
            <a:endParaRPr lang="en-US" sz="3600" b="1" dirty="0">
              <a:latin typeface="Times New Roman" pitchFamily="18" charset="0"/>
              <a:cs typeface="Times New Roman" pitchFamily="18" charset="0"/>
            </a:endParaRPr>
          </a:p>
        </p:txBody>
      </p:sp>
      <p:sp>
        <p:nvSpPr>
          <p:cNvPr id="3" name="Dikdörtgen 2"/>
          <p:cNvSpPr/>
          <p:nvPr/>
        </p:nvSpPr>
        <p:spPr>
          <a:xfrm>
            <a:off x="1979712" y="1700808"/>
            <a:ext cx="6984776" cy="3046988"/>
          </a:xfrm>
          <a:prstGeom prst="rect">
            <a:avLst/>
          </a:prstGeom>
        </p:spPr>
        <p:txBody>
          <a:bodyPr wrap="square">
            <a:spAutoFit/>
          </a:bodyPr>
          <a:lstStyle/>
          <a:p>
            <a:pPr algn="just"/>
            <a:r>
              <a:rPr lang="tr-TR" sz="2400" dirty="0" smtClean="0"/>
              <a:t>Felsefede </a:t>
            </a:r>
            <a:r>
              <a:rPr lang="tr-TR" sz="2400" dirty="0"/>
              <a:t>idealist yaklaşım </a:t>
            </a:r>
            <a:r>
              <a:rPr lang="tr-TR" sz="2400" dirty="0" err="1"/>
              <a:t>Soktates</a:t>
            </a:r>
            <a:r>
              <a:rPr lang="tr-TR" sz="2400" dirty="0"/>
              <a:t>, Platon ve Kant gibi filozoflar tarafından temsil edilmektedir. İdealizm var </a:t>
            </a:r>
            <a:r>
              <a:rPr lang="tr-TR" sz="2400" dirty="0" smtClean="0"/>
              <a:t>oluşu, </a:t>
            </a:r>
            <a:r>
              <a:rPr lang="tr-TR" sz="2400" dirty="0"/>
              <a:t>bilinç ve düşünceye önem vererek açıklamaya çalışır</a:t>
            </a:r>
            <a:r>
              <a:rPr lang="tr-TR" sz="2400" dirty="0" smtClean="0"/>
              <a:t>.</a:t>
            </a:r>
          </a:p>
          <a:p>
            <a:pPr algn="just"/>
            <a:endParaRPr lang="tr-TR" sz="2400" dirty="0">
              <a:solidFill>
                <a:schemeClr val="tx1">
                  <a:lumMod val="50000"/>
                </a:schemeClr>
              </a:solidFill>
              <a:latin typeface="Times New Roman" pitchFamily="18" charset="0"/>
              <a:cs typeface="Times New Roman" pitchFamily="18" charset="0"/>
            </a:endParaRPr>
          </a:p>
          <a:p>
            <a:pPr algn="just"/>
            <a:r>
              <a:rPr lang="tr-TR" sz="2400" dirty="0" smtClean="0"/>
              <a:t>İdealizm</a:t>
            </a:r>
            <a:r>
              <a:rPr lang="tr-TR" sz="2400" dirty="0"/>
              <a:t>, tüm gerçekliği ruhsal ya da düşünsel sayan, tüm bilgileri algı, imge ve düşünce gibi bilinç süreçlerine indirgeyen </a:t>
            </a:r>
            <a:r>
              <a:rPr lang="tr-TR" sz="2400" dirty="0" smtClean="0"/>
              <a:t>görüştür. </a:t>
            </a:r>
            <a:endParaRPr lang="tr-TR" sz="23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94737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35696" y="692696"/>
            <a:ext cx="6878568" cy="4154984"/>
          </a:xfrm>
          <a:prstGeom prst="rect">
            <a:avLst/>
          </a:prstGeom>
          <a:noFill/>
        </p:spPr>
        <p:txBody>
          <a:bodyPr wrap="square" rtlCol="0">
            <a:spAutoFit/>
          </a:bodyPr>
          <a:lstStyle/>
          <a:p>
            <a:pPr algn="just"/>
            <a:r>
              <a:rPr lang="tr-TR" altLang="tr-TR" sz="2400" dirty="0">
                <a:solidFill>
                  <a:srgbClr val="FF0000"/>
                </a:solidFill>
              </a:rPr>
              <a:t>Ontolojik</a:t>
            </a:r>
            <a:r>
              <a:rPr lang="tr-TR" altLang="tr-TR" sz="2400" dirty="0"/>
              <a:t> olarak, realizmin temelini somut gerçeklik oluşturur. </a:t>
            </a:r>
          </a:p>
          <a:p>
            <a:pPr algn="just"/>
            <a:r>
              <a:rPr lang="tr-TR" altLang="tr-TR" sz="2400" dirty="0"/>
              <a:t>“İlk nedir?” sorusuna realizm, “içinde yaşanılan somut dünyadır” yanıtını verir. </a:t>
            </a:r>
          </a:p>
          <a:p>
            <a:pPr algn="just"/>
            <a:r>
              <a:rPr lang="tr-TR" altLang="tr-TR" sz="2400" dirty="0"/>
              <a:t>Somut gerçekliğin hayal, ruhsal ya da spekülasyona dayanamayacağını savunan realizm, bir şeyin varlığının tespitinin ancak bilimsel yollar ile olabileceğini ileri sürer</a:t>
            </a:r>
            <a:r>
              <a:rPr lang="tr-TR" altLang="tr-TR" sz="2400" dirty="0" smtClean="0"/>
              <a:t>.</a:t>
            </a:r>
          </a:p>
          <a:p>
            <a:pPr algn="just"/>
            <a:r>
              <a:rPr lang="tr-TR" altLang="tr-TR" sz="2400" dirty="0" smtClean="0"/>
              <a:t>En etkili felsefelerden bir tanesidir. </a:t>
            </a:r>
          </a:p>
          <a:p>
            <a:pPr algn="just"/>
            <a:endParaRPr lang="tr-TR" altLang="tr-TR" sz="2400" dirty="0"/>
          </a:p>
          <a:p>
            <a:pPr algn="just"/>
            <a:endParaRPr lang="en-US" sz="2400" dirty="0">
              <a:solidFill>
                <a:schemeClr val="tx1">
                  <a:lumMod val="65000"/>
                  <a:lumOff val="35000"/>
                </a:schemeClr>
              </a:solidFill>
              <a:cs typeface="Times New Roman" pitchFamily="18" charset="0"/>
            </a:endParaRPr>
          </a:p>
        </p:txBody>
      </p:sp>
    </p:spTree>
    <p:extLst>
      <p:ext uri="{BB962C8B-B14F-4D97-AF65-F5344CB8AC3E}">
        <p14:creationId xmlns:p14="http://schemas.microsoft.com/office/powerpoint/2010/main" val="149942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68691" y="1988840"/>
            <a:ext cx="6878568" cy="3416320"/>
          </a:xfrm>
          <a:prstGeom prst="rect">
            <a:avLst/>
          </a:prstGeom>
          <a:noFill/>
        </p:spPr>
        <p:txBody>
          <a:bodyPr wrap="square" rtlCol="0">
            <a:spAutoFit/>
          </a:bodyPr>
          <a:lstStyle/>
          <a:p>
            <a:r>
              <a:rPr lang="tr-TR" altLang="tr-TR" sz="2400" dirty="0">
                <a:solidFill>
                  <a:srgbClr val="FF0000"/>
                </a:solidFill>
              </a:rPr>
              <a:t>Epistemolojik</a:t>
            </a:r>
            <a:r>
              <a:rPr lang="tr-TR" altLang="tr-TR" sz="2400" dirty="0"/>
              <a:t> olarak, realizm somut gerçekliğin ancak ve ancak beş duyu organı ile öğrenilebileceğini savunur. </a:t>
            </a:r>
          </a:p>
          <a:p>
            <a:r>
              <a:rPr lang="tr-TR" altLang="tr-TR" sz="2400" dirty="0"/>
              <a:t>Diğer bir anlatımla, realizme göre bilgilerin kaynağı dış dünya olup bunun öğrenilmesi ise duyumlara dayanır. </a:t>
            </a:r>
          </a:p>
          <a:p>
            <a:r>
              <a:rPr lang="tr-TR" altLang="tr-TR" sz="2400" dirty="0"/>
              <a:t>Bir önermenin doğru ya da yanlış olması somut anlamda onun var olup olmamasına göre değişir. </a:t>
            </a:r>
          </a:p>
          <a:p>
            <a:pPr algn="just"/>
            <a:endParaRPr lang="tr-TR" altLang="tr-TR" sz="2400" dirty="0"/>
          </a:p>
          <a:p>
            <a:pPr algn="just"/>
            <a:endParaRPr lang="en-US" sz="2400" dirty="0">
              <a:solidFill>
                <a:schemeClr val="tx1">
                  <a:lumMod val="65000"/>
                  <a:lumOff val="35000"/>
                </a:schemeClr>
              </a:solidFill>
              <a:cs typeface="Times New Roman" pitchFamily="18" charset="0"/>
            </a:endParaRPr>
          </a:p>
        </p:txBody>
      </p:sp>
    </p:spTree>
    <p:extLst>
      <p:ext uri="{BB962C8B-B14F-4D97-AF65-F5344CB8AC3E}">
        <p14:creationId xmlns:p14="http://schemas.microsoft.com/office/powerpoint/2010/main" val="805297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68691" y="1988840"/>
            <a:ext cx="6878568" cy="830997"/>
          </a:xfrm>
          <a:prstGeom prst="rect">
            <a:avLst/>
          </a:prstGeom>
          <a:noFill/>
        </p:spPr>
        <p:txBody>
          <a:bodyPr wrap="square" rtlCol="0">
            <a:spAutoFit/>
          </a:bodyPr>
          <a:lstStyle/>
          <a:p>
            <a:pPr algn="just"/>
            <a:endParaRPr lang="tr-TR" altLang="tr-TR" sz="2400" dirty="0"/>
          </a:p>
          <a:p>
            <a:pPr algn="just"/>
            <a:endParaRPr lang="en-US" sz="2400" dirty="0">
              <a:solidFill>
                <a:schemeClr val="tx1">
                  <a:lumMod val="65000"/>
                  <a:lumOff val="35000"/>
                </a:schemeClr>
              </a:solidFill>
              <a:cs typeface="Times New Roman" pitchFamily="18" charset="0"/>
            </a:endParaRPr>
          </a:p>
        </p:txBody>
      </p:sp>
      <p:sp>
        <p:nvSpPr>
          <p:cNvPr id="2" name="Dikdörtgen 1"/>
          <p:cNvSpPr/>
          <p:nvPr/>
        </p:nvSpPr>
        <p:spPr>
          <a:xfrm>
            <a:off x="1968691" y="764705"/>
            <a:ext cx="6707765" cy="3970318"/>
          </a:xfrm>
          <a:prstGeom prst="rect">
            <a:avLst/>
          </a:prstGeom>
        </p:spPr>
        <p:txBody>
          <a:bodyPr wrap="square">
            <a:spAutoFit/>
          </a:bodyPr>
          <a:lstStyle/>
          <a:p>
            <a:pPr algn="just"/>
            <a:r>
              <a:rPr lang="tr-TR" altLang="tr-TR" sz="2800" dirty="0" err="1">
                <a:solidFill>
                  <a:srgbClr val="FF0000"/>
                </a:solidFill>
              </a:rPr>
              <a:t>Aksiyolojik</a:t>
            </a:r>
            <a:r>
              <a:rPr lang="tr-TR" altLang="tr-TR" sz="2800" dirty="0">
                <a:solidFill>
                  <a:srgbClr val="FF0000"/>
                </a:solidFill>
              </a:rPr>
              <a:t> </a:t>
            </a:r>
            <a:r>
              <a:rPr lang="tr-TR" altLang="tr-TR" sz="2800" dirty="0"/>
              <a:t>olarak, ahlaki değerlerin insanlardan bağımsız olacağını savunan realizm, toplumlara göre değişebilecek ahlaki değerlerin olmadığını ileri sürer. </a:t>
            </a:r>
          </a:p>
          <a:p>
            <a:pPr algn="just"/>
            <a:r>
              <a:rPr lang="tr-TR" altLang="tr-TR" sz="2800" dirty="0"/>
              <a:t>Realizme göre, ahlaki değerlerin de bilimde olduğu gibi nesnel bir nitelik taşıması gerekir. </a:t>
            </a:r>
          </a:p>
          <a:p>
            <a:pPr algn="just"/>
            <a:r>
              <a:rPr lang="tr-TR" altLang="tr-TR" sz="2800" dirty="0"/>
              <a:t>Diğer bir anlatımla tüm insanlar için ortak ahlaki yasalar bulunmaktadır. </a:t>
            </a:r>
          </a:p>
          <a:p>
            <a:endParaRPr lang="tr-TR" altLang="tr-TR" sz="2800" dirty="0"/>
          </a:p>
        </p:txBody>
      </p:sp>
    </p:spTree>
    <p:extLst>
      <p:ext uri="{BB962C8B-B14F-4D97-AF65-F5344CB8AC3E}">
        <p14:creationId xmlns:p14="http://schemas.microsoft.com/office/powerpoint/2010/main" val="1902849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68691" y="1988840"/>
            <a:ext cx="6878568" cy="2554545"/>
          </a:xfrm>
          <a:prstGeom prst="rect">
            <a:avLst/>
          </a:prstGeom>
          <a:noFill/>
        </p:spPr>
        <p:txBody>
          <a:bodyPr wrap="square" rtlCol="0">
            <a:spAutoFit/>
          </a:bodyPr>
          <a:lstStyle/>
          <a:p>
            <a:pPr marL="342900" lvl="0" indent="-228600" algn="just" fontAlgn="base">
              <a:spcBef>
                <a:spcPct val="20000"/>
              </a:spcBef>
              <a:spcAft>
                <a:spcPct val="0"/>
              </a:spcAft>
              <a:buClr>
                <a:srgbClr val="4E67C8"/>
              </a:buClr>
              <a:buFont typeface="Arial" charset="0"/>
              <a:buChar char="•"/>
            </a:pPr>
            <a:r>
              <a:rPr lang="tr-TR" altLang="tr-TR" sz="3200" dirty="0">
                <a:solidFill>
                  <a:prstClr val="black"/>
                </a:solidFill>
              </a:rPr>
              <a:t>Realizme göre eğitim, kişinin doğal ve kültürel çevresine uyum sağlamasını amaçlar. Bu bağlamda eğitim, dış dünyanın nesnel yollar ile öğrenilmesini gerçekleştirir. </a:t>
            </a: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1510843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83289" y="1287925"/>
            <a:ext cx="6878568" cy="4487382"/>
          </a:xfrm>
          <a:prstGeom prst="rect">
            <a:avLst/>
          </a:prstGeom>
          <a:noFill/>
        </p:spPr>
        <p:txBody>
          <a:bodyPr wrap="square" rtlCol="0">
            <a:spAutoFit/>
          </a:bodyPr>
          <a:lstStyle/>
          <a:p>
            <a:pPr algn="just"/>
            <a:r>
              <a:rPr lang="tr-TR" altLang="tr-TR" sz="2800" dirty="0"/>
              <a:t>Eğitimin temeli ideal bir dünyanın öğrencilere öğretilmesi değil, var olan gerçek dünyanın öğretilmesini oluşturur. </a:t>
            </a:r>
          </a:p>
          <a:p>
            <a:pPr algn="just"/>
            <a:r>
              <a:rPr lang="tr-TR" altLang="tr-TR" sz="2800" dirty="0"/>
              <a:t>Eğitimde birey, evren ve işleyişini akıl ve beş duyu organı yoluyla kavrayacağından bunu sağlayacak </a:t>
            </a:r>
            <a:r>
              <a:rPr lang="tr-TR" altLang="tr-TR" sz="2800" b="1" dirty="0"/>
              <a:t>Matematik, Mantık, Fizik, Kimya ve Biyoloji </a:t>
            </a:r>
            <a:r>
              <a:rPr lang="tr-TR" altLang="tr-TR" sz="2800" dirty="0"/>
              <a:t>gibi pozitif bilimler ve Sosyoloji, Antropoloji ve Tarih gibi sosyal bilimlere ağırlık verilmelidir.</a:t>
            </a:r>
          </a:p>
          <a:p>
            <a:pPr marL="342900" lvl="0" indent="-228600" algn="just" fontAlgn="base">
              <a:spcBef>
                <a:spcPct val="20000"/>
              </a:spcBef>
              <a:spcAft>
                <a:spcPct val="0"/>
              </a:spcAft>
              <a:buClr>
                <a:srgbClr val="4E67C8"/>
              </a:buClr>
              <a:buFont typeface="Arial" charset="0"/>
              <a:buChar char="•"/>
            </a:pPr>
            <a:endParaRPr lang="tr-TR" altLang="tr-TR" sz="28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1983868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83289" y="1287925"/>
            <a:ext cx="6878568" cy="3280898"/>
          </a:xfrm>
          <a:prstGeom prst="rect">
            <a:avLst/>
          </a:prstGeom>
          <a:noFill/>
        </p:spPr>
        <p:txBody>
          <a:bodyPr wrap="square" rtlCol="0">
            <a:spAutoFit/>
          </a:bodyPr>
          <a:lstStyle/>
          <a:p>
            <a:pPr marL="342900" lvl="0" indent="-228600" algn="just" fontAlgn="base">
              <a:spcBef>
                <a:spcPct val="20000"/>
              </a:spcBef>
              <a:spcAft>
                <a:spcPct val="0"/>
              </a:spcAft>
              <a:buClr>
                <a:srgbClr val="4E67C8"/>
              </a:buClr>
              <a:buFont typeface="Arial" charset="0"/>
              <a:buChar char="•"/>
            </a:pPr>
            <a:r>
              <a:rPr lang="tr-TR" sz="2800" dirty="0"/>
              <a:t>Aristoteles “Politika” adlı eserinde iyi insan ile iyi vatandaş arasında karşılıklı bir ilişki bulunduğundan söz etmektedir ki Platon’da “Devlet” adlı eserinde aynı düşünceden yola çıkmaktadır</a:t>
            </a:r>
            <a:r>
              <a:rPr lang="tr-TR" sz="2800" dirty="0" smtClean="0"/>
              <a:t>.</a:t>
            </a:r>
          </a:p>
          <a:p>
            <a:pPr marL="342900" lvl="0" indent="-228600" algn="just" fontAlgn="base">
              <a:spcBef>
                <a:spcPct val="20000"/>
              </a:spcBef>
              <a:spcAft>
                <a:spcPct val="0"/>
              </a:spcAft>
              <a:buClr>
                <a:srgbClr val="4E67C8"/>
              </a:buClr>
              <a:buFont typeface="Arial" charset="0"/>
              <a:buChar char="•"/>
            </a:pPr>
            <a:endParaRPr lang="tr-TR" altLang="tr-TR" sz="2800" dirty="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8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1795239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620688"/>
            <a:ext cx="7380312" cy="4573560"/>
          </a:xfrm>
          <a:prstGeom prst="rect">
            <a:avLst/>
          </a:prstGeom>
          <a:noFill/>
        </p:spPr>
        <p:txBody>
          <a:bodyPr wrap="square" rtlCol="0">
            <a:spAutoFit/>
          </a:bodyPr>
          <a:lstStyle/>
          <a:p>
            <a:pPr marL="342900" lvl="0" indent="-228600" algn="just" fontAlgn="base">
              <a:spcBef>
                <a:spcPct val="20000"/>
              </a:spcBef>
              <a:spcAft>
                <a:spcPct val="0"/>
              </a:spcAft>
              <a:buClr>
                <a:srgbClr val="4E67C8"/>
              </a:buClr>
              <a:buFont typeface="Arial" charset="0"/>
              <a:buChar char="•"/>
            </a:pPr>
            <a:r>
              <a:rPr lang="tr-TR" sz="2800" dirty="0" smtClean="0"/>
              <a:t>Platon</a:t>
            </a:r>
            <a:r>
              <a:rPr lang="tr-TR" sz="2800" dirty="0"/>
              <a:t>, mükemmel form veya düşüncelerin mutlak dünyası üzerine düşünürken; Aristoteles, doğal ve sosyal olgular dünyasını araştırmak için yaygın gözlem yöntemlerini kullanmıştır. </a:t>
            </a:r>
            <a:endParaRPr lang="tr-TR" sz="2800" dirty="0" smtClean="0"/>
          </a:p>
          <a:p>
            <a:pPr marL="342900" lvl="0" indent="-228600" algn="just" fontAlgn="base">
              <a:spcBef>
                <a:spcPct val="20000"/>
              </a:spcBef>
              <a:spcAft>
                <a:spcPct val="0"/>
              </a:spcAft>
              <a:buClr>
                <a:srgbClr val="4E67C8"/>
              </a:buClr>
              <a:buFont typeface="Arial" charset="0"/>
              <a:buChar char="•"/>
            </a:pPr>
            <a:r>
              <a:rPr lang="tr-TR" sz="2800" dirty="0" smtClean="0"/>
              <a:t>Deneysel </a:t>
            </a:r>
            <a:r>
              <a:rPr lang="tr-TR" sz="2800" dirty="0"/>
              <a:t>gözlem ve araştırmanın sonucunda Aristoteles, Gerçekçilik ve Olasılığın bileşimi olarak tanımlanan Varlık’ı ortaya çıkaran bir metafizik sistem kurmuştur.</a:t>
            </a:r>
            <a:endParaRPr lang="tr-TR" altLang="tr-TR" sz="2800" dirty="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8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1387000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35696" y="620688"/>
            <a:ext cx="7128792" cy="3108543"/>
          </a:xfrm>
          <a:prstGeom prst="rect">
            <a:avLst/>
          </a:prstGeom>
          <a:noFill/>
        </p:spPr>
        <p:txBody>
          <a:bodyPr wrap="square" rtlCol="0">
            <a:spAutoFit/>
          </a:bodyPr>
          <a:lstStyle/>
          <a:p>
            <a:pPr marL="342900" lvl="0" indent="-228600" algn="just" fontAlgn="base">
              <a:spcBef>
                <a:spcPct val="20000"/>
              </a:spcBef>
              <a:spcAft>
                <a:spcPct val="0"/>
              </a:spcAft>
              <a:buClr>
                <a:srgbClr val="4E67C8"/>
              </a:buClr>
              <a:buFont typeface="Arial" charset="0"/>
              <a:buChar char="•"/>
            </a:pPr>
            <a:r>
              <a:rPr lang="tr-TR" sz="2800" dirty="0"/>
              <a:t>Aristoteles’e göre eğitim insanların “</a:t>
            </a:r>
            <a:r>
              <a:rPr lang="tr-TR" sz="2800" dirty="0" err="1"/>
              <a:t>Eudaimonia’ya</a:t>
            </a:r>
            <a:r>
              <a:rPr lang="tr-TR" sz="2800" dirty="0"/>
              <a:t> (mutluluğa) ulaşmalarını sağlayan, onları mükemmelleştiren bir araçtır. Liberal veya liberalleştiren bir eğitim insanların zihinlerini mükemmelleştirir. Tam bir akla sahip insan mükemmel bir insan demektir.</a:t>
            </a:r>
            <a:endParaRPr lang="tr-TR" altLang="tr-TR" sz="28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2742581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35696" y="620688"/>
            <a:ext cx="7128792" cy="5176802"/>
          </a:xfrm>
          <a:prstGeom prst="rect">
            <a:avLst/>
          </a:prstGeom>
          <a:noFill/>
        </p:spPr>
        <p:txBody>
          <a:bodyPr wrap="square" rtlCol="0">
            <a:spAutoFit/>
          </a:bodyPr>
          <a:lstStyle/>
          <a:p>
            <a:pPr marL="342900" lvl="0" indent="-228600" algn="just" fontAlgn="base">
              <a:spcBef>
                <a:spcPct val="20000"/>
              </a:spcBef>
              <a:spcAft>
                <a:spcPct val="0"/>
              </a:spcAft>
              <a:buClr>
                <a:srgbClr val="4E67C8"/>
              </a:buClr>
              <a:buFont typeface="Arial" charset="0"/>
              <a:buChar char="•"/>
            </a:pPr>
            <a:r>
              <a:rPr lang="tr-TR" sz="2800" dirty="0" smtClean="0">
                <a:solidFill>
                  <a:srgbClr val="FF0000"/>
                </a:solidFill>
              </a:rPr>
              <a:t>Eğitim ve realizm </a:t>
            </a:r>
          </a:p>
          <a:p>
            <a:pPr marL="114300" lvl="0" algn="just" fontAlgn="base">
              <a:spcBef>
                <a:spcPct val="20000"/>
              </a:spcBef>
              <a:spcAft>
                <a:spcPct val="0"/>
              </a:spcAft>
              <a:buClr>
                <a:srgbClr val="4E67C8"/>
              </a:buClr>
            </a:pPr>
            <a:r>
              <a:rPr lang="tr-TR" sz="2800" dirty="0" smtClean="0"/>
              <a:t>Bu </a:t>
            </a:r>
            <a:r>
              <a:rPr lang="tr-TR" sz="2800" dirty="0"/>
              <a:t>felsefeye göre gerçek bilgi, doğruluğu gözlem ve deneylerle kanıtlanabilen bilgidir. </a:t>
            </a:r>
            <a:endParaRPr lang="tr-TR" sz="2800" dirty="0" smtClean="0"/>
          </a:p>
          <a:p>
            <a:pPr marL="114300" lvl="0" algn="just" fontAlgn="base">
              <a:spcBef>
                <a:spcPct val="20000"/>
              </a:spcBef>
              <a:spcAft>
                <a:spcPct val="0"/>
              </a:spcAft>
              <a:buClr>
                <a:srgbClr val="4E67C8"/>
              </a:buClr>
            </a:pPr>
            <a:r>
              <a:rPr lang="tr-TR" sz="2800" dirty="0" smtClean="0"/>
              <a:t>Eğitimin </a:t>
            </a:r>
            <a:r>
              <a:rPr lang="tr-TR" sz="2800" dirty="0"/>
              <a:t>temel amacı akıl gücünü geliştirmek olmalıdır. </a:t>
            </a:r>
            <a:endParaRPr lang="tr-TR" sz="2800" dirty="0" smtClean="0"/>
          </a:p>
          <a:p>
            <a:pPr marL="114300" lvl="0" algn="just" fontAlgn="base">
              <a:spcBef>
                <a:spcPct val="20000"/>
              </a:spcBef>
              <a:spcAft>
                <a:spcPct val="0"/>
              </a:spcAft>
              <a:buClr>
                <a:srgbClr val="4E67C8"/>
              </a:buClr>
            </a:pPr>
            <a:r>
              <a:rPr lang="tr-TR" sz="2800" dirty="0" smtClean="0"/>
              <a:t>Eğitim</a:t>
            </a:r>
            <a:r>
              <a:rPr lang="tr-TR" sz="2800" dirty="0"/>
              <a:t>, kültürel birikimi yeni kuşaklara aktarma ve onları topluma uyum sağlamaya hazırlama sürecidir. </a:t>
            </a:r>
            <a:endParaRPr lang="tr-TR" sz="2800" dirty="0" smtClean="0"/>
          </a:p>
          <a:p>
            <a:pPr marL="114300" lvl="0" algn="just" fontAlgn="base">
              <a:spcBef>
                <a:spcPct val="20000"/>
              </a:spcBef>
              <a:spcAft>
                <a:spcPct val="0"/>
              </a:spcAft>
              <a:buClr>
                <a:srgbClr val="4E67C8"/>
              </a:buClr>
            </a:pPr>
            <a:r>
              <a:rPr lang="tr-TR" sz="2800" dirty="0" smtClean="0"/>
              <a:t>Eğitim </a:t>
            </a:r>
            <a:r>
              <a:rPr lang="tr-TR" sz="2800" dirty="0"/>
              <a:t>sürecinde öğretmen kilit konumundadır ve görevi gerçeğin ortaya çıkmasına olanak ve ortam hazırlamaktır.</a:t>
            </a:r>
            <a:endParaRPr lang="tr-TR" altLang="tr-TR" sz="28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4085592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91680" y="620688"/>
            <a:ext cx="7452320" cy="3280898"/>
          </a:xfrm>
          <a:prstGeom prst="rect">
            <a:avLst/>
          </a:prstGeom>
          <a:noFill/>
        </p:spPr>
        <p:txBody>
          <a:bodyPr wrap="square" rtlCol="0">
            <a:spAutoFit/>
          </a:bodyPr>
          <a:lstStyle/>
          <a:p>
            <a:pPr marL="342900" lvl="0" indent="-228600" algn="just" fontAlgn="base">
              <a:spcBef>
                <a:spcPct val="20000"/>
              </a:spcBef>
              <a:spcAft>
                <a:spcPct val="0"/>
              </a:spcAft>
              <a:buClr>
                <a:srgbClr val="4E67C8"/>
              </a:buClr>
              <a:buFont typeface="Arial" charset="0"/>
              <a:buChar char="•"/>
            </a:pPr>
            <a:r>
              <a:rPr lang="tr-TR" sz="2800" dirty="0"/>
              <a:t>Eğitimin kapsamı öğrencilerin isteklerine değil, gerçek dünyanın bilgisine bağlanmalıdır</a:t>
            </a:r>
            <a:r>
              <a:rPr lang="tr-TR" sz="2800" dirty="0" smtClean="0"/>
              <a:t>.</a:t>
            </a:r>
          </a:p>
          <a:p>
            <a:pPr marL="342900" lvl="0" indent="-228600" algn="just" fontAlgn="base">
              <a:spcBef>
                <a:spcPct val="20000"/>
              </a:spcBef>
              <a:spcAft>
                <a:spcPct val="0"/>
              </a:spcAft>
              <a:buClr>
                <a:srgbClr val="4E67C8"/>
              </a:buClr>
              <a:buFont typeface="Arial" charset="0"/>
              <a:buChar char="•"/>
            </a:pPr>
            <a:r>
              <a:rPr lang="tr-TR" sz="2800" dirty="0" smtClean="0"/>
              <a:t> Yürütülen </a:t>
            </a:r>
            <a:r>
              <a:rPr lang="tr-TR" sz="2800" dirty="0"/>
              <a:t>eğitim öğrenciye bilgi aktarmalı ve araştırmaya teşvik etmelidir. </a:t>
            </a:r>
            <a:endParaRPr lang="tr-TR" sz="2800" dirty="0" smtClean="0"/>
          </a:p>
          <a:p>
            <a:pPr marL="342900" lvl="0" indent="-228600" algn="just" fontAlgn="base">
              <a:spcBef>
                <a:spcPct val="20000"/>
              </a:spcBef>
              <a:spcAft>
                <a:spcPct val="0"/>
              </a:spcAft>
              <a:buClr>
                <a:srgbClr val="4E67C8"/>
              </a:buClr>
              <a:buFont typeface="Arial" charset="0"/>
              <a:buChar char="•"/>
            </a:pPr>
            <a:r>
              <a:rPr lang="tr-TR" sz="2800" dirty="0" smtClean="0"/>
              <a:t>Anlatım</a:t>
            </a:r>
            <a:r>
              <a:rPr lang="tr-TR" sz="2800" dirty="0"/>
              <a:t>, tartışma, deney, gözlem gibi yöntemler kullanılarak eğitim faaliyetlerinin düzenlenmesi söz konusudur.</a:t>
            </a:r>
            <a:endParaRPr lang="tr-TR" altLang="tr-TR" sz="28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1109724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71192" y="404664"/>
            <a:ext cx="7272808" cy="5262979"/>
          </a:xfrm>
          <a:prstGeom prst="rect">
            <a:avLst/>
          </a:prstGeom>
          <a:noFill/>
        </p:spPr>
        <p:txBody>
          <a:bodyPr wrap="square" rtlCol="0">
            <a:spAutoFit/>
          </a:bodyPr>
          <a:lstStyle/>
          <a:p>
            <a:pPr algn="just"/>
            <a:r>
              <a:rPr lang="tr-TR" sz="2800" b="1" dirty="0"/>
              <a:t>İdealizm</a:t>
            </a:r>
            <a:r>
              <a:rPr lang="tr-TR" sz="2800" dirty="0"/>
              <a:t>, felsefede, en geniş anlamıyla, tinsel güçlerin evrendeki tüm süreçleri ya da olup bitenleri belirlediğini savunan tüm felsefe öğretilerini içerecek biçimde kullanılan terim. </a:t>
            </a:r>
            <a:endParaRPr lang="tr-TR" sz="2800" dirty="0" smtClean="0"/>
          </a:p>
          <a:p>
            <a:pPr algn="just"/>
            <a:endParaRPr lang="tr-TR" sz="2800" dirty="0"/>
          </a:p>
          <a:p>
            <a:pPr algn="just"/>
            <a:r>
              <a:rPr lang="tr-TR" sz="2800" dirty="0" smtClean="0"/>
              <a:t>Var </a:t>
            </a:r>
            <a:r>
              <a:rPr lang="tr-TR" sz="2800" dirty="0"/>
              <a:t>olan her şeyi "</a:t>
            </a:r>
            <a:r>
              <a:rPr lang="tr-TR" sz="2800" dirty="0" err="1"/>
              <a:t>düşünce"ye</a:t>
            </a:r>
            <a:r>
              <a:rPr lang="tr-TR" sz="2800" dirty="0"/>
              <a:t> bağlayıp ondan türeten; düşünce dışında nesnel bir gerçekliğin </a:t>
            </a:r>
            <a:r>
              <a:rPr lang="tr-TR" sz="2800" dirty="0" smtClean="0"/>
              <a:t>var olmadığını</a:t>
            </a:r>
            <a:r>
              <a:rPr lang="tr-TR" sz="2800" dirty="0"/>
              <a:t>, başka bir deyişle düşünceden bağımsız bir varlığın ya da maddî gerçekliğin bulunmadığını dile getiren felsefe akımını niteler. </a:t>
            </a:r>
          </a:p>
          <a:p>
            <a:pPr marL="457200" indent="-457200" algn="just">
              <a:buFont typeface="+mj-lt"/>
              <a:buAutoNum type="arabicPeriod"/>
            </a:pPr>
            <a:endParaRPr lang="en-US" sz="2800" dirty="0">
              <a:solidFill>
                <a:schemeClr val="tx1">
                  <a:lumMod val="65000"/>
                  <a:lumOff val="3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57445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15615" y="620688"/>
            <a:ext cx="7452320" cy="3711785"/>
          </a:xfrm>
          <a:prstGeom prst="rect">
            <a:avLst/>
          </a:prstGeom>
          <a:noFill/>
        </p:spPr>
        <p:txBody>
          <a:bodyPr wrap="square" rtlCol="0">
            <a:spAutoFit/>
          </a:bodyPr>
          <a:lstStyle/>
          <a:p>
            <a:pPr marL="342900" lvl="0" indent="-228600" algn="just" fontAlgn="base">
              <a:spcBef>
                <a:spcPct val="20000"/>
              </a:spcBef>
              <a:spcAft>
                <a:spcPct val="0"/>
              </a:spcAft>
              <a:buClr>
                <a:srgbClr val="4E67C8"/>
              </a:buClr>
              <a:buFont typeface="Arial" charset="0"/>
              <a:buChar char="•"/>
            </a:pPr>
            <a:r>
              <a:rPr lang="tr-TR" sz="2800" dirty="0"/>
              <a:t>Realizm gerçekle olan uygunluğu temele alır. </a:t>
            </a:r>
            <a:r>
              <a:rPr lang="tr-TR" sz="2800" dirty="0" smtClean="0"/>
              <a:t>Realist </a:t>
            </a:r>
            <a:r>
              <a:rPr lang="tr-TR" sz="2800" dirty="0"/>
              <a:t>eğitim felsefesine göre eğitimin temel amacı insanın kendi potansiyeline ulaşmasıdır. </a:t>
            </a:r>
          </a:p>
          <a:p>
            <a:pPr marL="342900" lvl="0" indent="-228600" algn="just" fontAlgn="base">
              <a:spcBef>
                <a:spcPct val="20000"/>
              </a:spcBef>
              <a:spcAft>
                <a:spcPct val="0"/>
              </a:spcAft>
              <a:buClr>
                <a:srgbClr val="4E67C8"/>
              </a:buClr>
              <a:buFont typeface="Arial" charset="0"/>
              <a:buChar char="•"/>
            </a:pPr>
            <a:r>
              <a:rPr lang="tr-TR" sz="2800" dirty="0" smtClean="0"/>
              <a:t>Realizme </a:t>
            </a:r>
            <a:r>
              <a:rPr lang="tr-TR" sz="2800" dirty="0"/>
              <a:t>göre eğitim sahip oldukları potansiyeli hayata geçirmeye yardımcı olarak onların mutlu olmalarını sağlamalıdır</a:t>
            </a:r>
            <a:r>
              <a:rPr lang="tr-TR" sz="2800" dirty="0" smtClean="0"/>
              <a:t>.</a:t>
            </a:r>
          </a:p>
          <a:p>
            <a:pPr marL="342900" lvl="0" indent="-228600" algn="just" fontAlgn="base">
              <a:spcBef>
                <a:spcPct val="20000"/>
              </a:spcBef>
              <a:spcAft>
                <a:spcPct val="0"/>
              </a:spcAft>
              <a:buClr>
                <a:srgbClr val="4E67C8"/>
              </a:buClr>
              <a:buFont typeface="Arial" charset="0"/>
              <a:buChar char="•"/>
            </a:pPr>
            <a:r>
              <a:rPr lang="tr-TR" sz="2800" dirty="0" smtClean="0"/>
              <a:t>Realist </a:t>
            </a:r>
            <a:r>
              <a:rPr lang="tr-TR" sz="2800" dirty="0"/>
              <a:t>akıma göre okulların işlevi hayatın bilgi yoluyla dönüştürülmesidir. </a:t>
            </a: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459348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91680" y="908720"/>
            <a:ext cx="7452320" cy="2677656"/>
          </a:xfrm>
          <a:prstGeom prst="rect">
            <a:avLst/>
          </a:prstGeom>
          <a:noFill/>
        </p:spPr>
        <p:txBody>
          <a:bodyPr wrap="square" rtlCol="0">
            <a:spAutoFit/>
          </a:bodyPr>
          <a:lstStyle/>
          <a:p>
            <a:pPr marL="342900" lvl="0" indent="-228600" algn="just" fontAlgn="base">
              <a:spcBef>
                <a:spcPct val="20000"/>
              </a:spcBef>
              <a:spcAft>
                <a:spcPct val="0"/>
              </a:spcAft>
              <a:buClr>
                <a:srgbClr val="4E67C8"/>
              </a:buClr>
              <a:buFont typeface="Arial" charset="0"/>
              <a:buChar char="•"/>
            </a:pPr>
            <a:r>
              <a:rPr lang="tr-TR" sz="2800" dirty="0" smtClean="0"/>
              <a:t>Realist </a:t>
            </a:r>
            <a:r>
              <a:rPr lang="tr-TR" sz="2800" dirty="0"/>
              <a:t>eğitim felsefesine göre okullar entelektüel ortamlar olmalıdır. Realist düşünürlere göre okullar hem sosyalleşmenin sağlandığı hem mesleklerin kazandırıldığı hem de eğitimle ilgili diğer toplumsal amaçların gerçekleştirildiği yerlerdir.</a:t>
            </a:r>
            <a:endParaRPr lang="tr-TR" altLang="tr-TR" sz="28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2151620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9" y="404664"/>
            <a:ext cx="7272808" cy="4253472"/>
          </a:xfrm>
          <a:prstGeom prst="rect">
            <a:avLst/>
          </a:prstGeom>
          <a:noFill/>
        </p:spPr>
        <p:txBody>
          <a:bodyPr wrap="square" rtlCol="0">
            <a:spAutoFit/>
          </a:bodyPr>
          <a:lstStyle/>
          <a:p>
            <a:pPr marL="342900" lvl="0" indent="-228600" algn="just" fontAlgn="base">
              <a:spcBef>
                <a:spcPct val="20000"/>
              </a:spcBef>
              <a:spcAft>
                <a:spcPct val="0"/>
              </a:spcAft>
              <a:buClr>
                <a:srgbClr val="4E67C8"/>
              </a:buClr>
              <a:buFont typeface="Arial" charset="0"/>
              <a:buChar char="•"/>
            </a:pPr>
            <a:r>
              <a:rPr lang="tr-TR" sz="2600" dirty="0"/>
              <a:t>Realist akıma göre öğretim programının temelinde çeşitli bilimleri tanıtan </a:t>
            </a:r>
            <a:r>
              <a:rPr lang="tr-TR" sz="2600" b="1" dirty="0"/>
              <a:t>mantık, bilim teorisi ve felsefe </a:t>
            </a:r>
            <a:r>
              <a:rPr lang="tr-TR" sz="2600" dirty="0"/>
              <a:t>gibi dersler yer almalıdır. </a:t>
            </a:r>
            <a:endParaRPr lang="tr-TR" sz="2600" dirty="0" smtClean="0"/>
          </a:p>
          <a:p>
            <a:pPr marL="342900" lvl="0" indent="-228600" algn="just" fontAlgn="base">
              <a:spcBef>
                <a:spcPct val="20000"/>
              </a:spcBef>
              <a:spcAft>
                <a:spcPct val="0"/>
              </a:spcAft>
              <a:buClr>
                <a:srgbClr val="4E67C8"/>
              </a:buClr>
              <a:buFont typeface="Arial" charset="0"/>
              <a:buChar char="•"/>
            </a:pPr>
            <a:r>
              <a:rPr lang="tr-TR" sz="2600" dirty="0" smtClean="0"/>
              <a:t>Bunların </a:t>
            </a:r>
            <a:r>
              <a:rPr lang="tr-TR" sz="2600" dirty="0"/>
              <a:t>yanı sıra sosyal ve fen bilimleri dersleri ile genel kültür dersleri de realist öğretim programında yer almalıdır </a:t>
            </a:r>
            <a:r>
              <a:rPr lang="tr-TR" sz="2600" dirty="0" smtClean="0"/>
              <a:t>.</a:t>
            </a:r>
          </a:p>
          <a:p>
            <a:pPr marL="342900" lvl="0" indent="-228600" algn="just" fontAlgn="base">
              <a:spcBef>
                <a:spcPct val="20000"/>
              </a:spcBef>
              <a:spcAft>
                <a:spcPct val="0"/>
              </a:spcAft>
              <a:buClr>
                <a:srgbClr val="4E67C8"/>
              </a:buClr>
              <a:buFont typeface="Arial" charset="0"/>
              <a:buChar char="•"/>
            </a:pPr>
            <a:r>
              <a:rPr lang="tr-TR" sz="2600" dirty="0" smtClean="0"/>
              <a:t>Realist </a:t>
            </a:r>
            <a:r>
              <a:rPr lang="tr-TR" sz="2600" dirty="0"/>
              <a:t>akıma göre insan doğuştan </a:t>
            </a:r>
            <a:r>
              <a:rPr lang="tr-TR" sz="2600" b="1" dirty="0"/>
              <a:t>boş levha </a:t>
            </a:r>
            <a:r>
              <a:rPr lang="tr-TR" sz="2600" dirty="0"/>
              <a:t>olarak doğmaktadır. Öğrenciler de bilgi üretecek düzeyde olmadıklarından öğretmenin dediklerini yapmak zorundadırlar. </a:t>
            </a: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2776199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92627" y="404664"/>
            <a:ext cx="7344816" cy="3053144"/>
          </a:xfrm>
          <a:prstGeom prst="rect">
            <a:avLst/>
          </a:prstGeom>
          <a:noFill/>
        </p:spPr>
        <p:txBody>
          <a:bodyPr wrap="square" rtlCol="0">
            <a:spAutoFit/>
          </a:bodyPr>
          <a:lstStyle/>
          <a:p>
            <a:pPr marL="342900" lvl="0" indent="-228600" algn="just" fontAlgn="base">
              <a:spcBef>
                <a:spcPct val="20000"/>
              </a:spcBef>
              <a:spcAft>
                <a:spcPct val="0"/>
              </a:spcAft>
              <a:buClr>
                <a:srgbClr val="4E67C8"/>
              </a:buClr>
              <a:buFont typeface="Arial" charset="0"/>
              <a:buChar char="•"/>
            </a:pPr>
            <a:r>
              <a:rPr lang="tr-TR" sz="2600" dirty="0" smtClean="0"/>
              <a:t>Realist </a:t>
            </a:r>
            <a:r>
              <a:rPr lang="tr-TR" sz="2600" dirty="0"/>
              <a:t>eğitim felsefesi bazı açılardan idealist eğitim felsefesiyle benzerlik göstermektedir. </a:t>
            </a:r>
            <a:endParaRPr lang="tr-TR" sz="2600" dirty="0" smtClean="0"/>
          </a:p>
          <a:p>
            <a:pPr marL="342900" lvl="0" indent="-228600" algn="just" fontAlgn="base">
              <a:spcBef>
                <a:spcPct val="20000"/>
              </a:spcBef>
              <a:spcAft>
                <a:spcPct val="0"/>
              </a:spcAft>
              <a:buClr>
                <a:srgbClr val="4E67C8"/>
              </a:buClr>
              <a:buFont typeface="Arial" charset="0"/>
              <a:buChar char="•"/>
            </a:pPr>
            <a:r>
              <a:rPr lang="tr-TR" sz="2600" dirty="0" smtClean="0"/>
              <a:t>Realist </a:t>
            </a:r>
            <a:r>
              <a:rPr lang="tr-TR" sz="2600" dirty="0"/>
              <a:t>eğitim felsefesi de bir takım değişmez hakikatlerin olduğunu ve bunların öğrenenlere aktarılması gerektiğini savunur. </a:t>
            </a:r>
            <a:endParaRPr lang="tr-TR" sz="2600" dirty="0" smtClean="0"/>
          </a:p>
          <a:p>
            <a:pPr marL="342900" lvl="0" indent="-228600" algn="just" fontAlgn="base">
              <a:spcBef>
                <a:spcPct val="20000"/>
              </a:spcBef>
              <a:spcAft>
                <a:spcPct val="0"/>
              </a:spcAft>
              <a:buClr>
                <a:srgbClr val="4E67C8"/>
              </a:buClr>
              <a:buFont typeface="Arial" charset="0"/>
              <a:buChar char="•"/>
            </a:pPr>
            <a:r>
              <a:rPr lang="tr-TR" sz="2600" dirty="0" smtClean="0"/>
              <a:t>Diğer </a:t>
            </a:r>
            <a:r>
              <a:rPr lang="tr-TR" sz="2600" dirty="0"/>
              <a:t>taraftan idealist eğitim felsefesi de realist eğitim felsefesi de öğretmeni merkeze almaktadır.</a:t>
            </a: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2924794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47664" y="738201"/>
            <a:ext cx="7488832" cy="5053691"/>
          </a:xfrm>
          <a:prstGeom prst="rect">
            <a:avLst/>
          </a:prstGeom>
          <a:noFill/>
        </p:spPr>
        <p:txBody>
          <a:bodyPr wrap="square" rtlCol="0">
            <a:spAutoFit/>
          </a:bodyPr>
          <a:lstStyle/>
          <a:p>
            <a:pPr marL="342900" lvl="0" indent="-228600" algn="just" fontAlgn="base">
              <a:spcBef>
                <a:spcPct val="20000"/>
              </a:spcBef>
              <a:spcAft>
                <a:spcPct val="0"/>
              </a:spcAft>
              <a:buClr>
                <a:srgbClr val="4E67C8"/>
              </a:buClr>
              <a:buFont typeface="Arial" charset="0"/>
              <a:buChar char="•"/>
            </a:pPr>
            <a:r>
              <a:rPr lang="tr-TR" sz="2600" dirty="0" smtClean="0"/>
              <a:t>Kişinin </a:t>
            </a:r>
            <a:r>
              <a:rPr lang="tr-TR" sz="2600" dirty="0"/>
              <a:t>doğal ve kültürel çevresine uyum sağlamasını amaçlar. Bu bağlamda eğitim, dış dünyanın nesnel yollar ile öğrenilmesini gerçekleştirir. </a:t>
            </a:r>
          </a:p>
          <a:p>
            <a:pPr marL="342900" lvl="0" indent="-228600" algn="just" fontAlgn="base">
              <a:spcBef>
                <a:spcPct val="20000"/>
              </a:spcBef>
              <a:spcAft>
                <a:spcPct val="0"/>
              </a:spcAft>
              <a:buClr>
                <a:srgbClr val="4E67C8"/>
              </a:buClr>
              <a:buFont typeface="Arial" charset="0"/>
              <a:buChar char="•"/>
            </a:pPr>
            <a:r>
              <a:rPr lang="tr-TR" sz="2600" dirty="0" smtClean="0"/>
              <a:t>Eğitimin </a:t>
            </a:r>
            <a:r>
              <a:rPr lang="tr-TR" sz="2600" dirty="0"/>
              <a:t>temeli ideal bir dünyanın öğrencilere öğretilmesi değil, var olan gerçek dünyanın öğretilmesini oluşturur. </a:t>
            </a:r>
          </a:p>
          <a:p>
            <a:pPr marL="342900" lvl="0" indent="-228600" algn="just" fontAlgn="base">
              <a:spcBef>
                <a:spcPct val="20000"/>
              </a:spcBef>
              <a:spcAft>
                <a:spcPct val="0"/>
              </a:spcAft>
              <a:buClr>
                <a:srgbClr val="4E67C8"/>
              </a:buClr>
              <a:buFont typeface="Arial" charset="0"/>
              <a:buChar char="•"/>
            </a:pPr>
            <a:r>
              <a:rPr lang="tr-TR" sz="2600" dirty="0" smtClean="0"/>
              <a:t>Eğitimde </a:t>
            </a:r>
            <a:r>
              <a:rPr lang="tr-TR" sz="2600" dirty="0"/>
              <a:t>birey, evren ve işleyişini akıl ve beş duyu organı yoluyla kavrayacağından bunu sağlayacak </a:t>
            </a:r>
            <a:r>
              <a:rPr lang="tr-TR" sz="2600" b="1" dirty="0"/>
              <a:t>Matematik, Mantık, Fizik, Kimya ve Biyoloji gibi pozitif bilimler ve Sosyoloji, Antropoloji ve Tarih</a:t>
            </a:r>
            <a:r>
              <a:rPr lang="tr-TR" sz="2600" dirty="0"/>
              <a:t> gibi sosyal bilimlere ağırlık verilmelidir.</a:t>
            </a: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3306591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492896"/>
            <a:ext cx="8229600" cy="1143000"/>
          </a:xfrm>
        </p:spPr>
        <p:txBody>
          <a:bodyPr>
            <a:normAutofit/>
          </a:bodyPr>
          <a:lstStyle/>
          <a:p>
            <a:r>
              <a:rPr lang="tr-TR" sz="5400" dirty="0" smtClean="0">
                <a:solidFill>
                  <a:schemeClr val="bg1"/>
                </a:solidFill>
              </a:rPr>
              <a:t>NATÜRALİZM</a:t>
            </a:r>
            <a:endParaRPr lang="tr-TR" sz="5400" dirty="0">
              <a:solidFill>
                <a:schemeClr val="bg1"/>
              </a:solidFill>
            </a:endParaRPr>
          </a:p>
        </p:txBody>
      </p:sp>
    </p:spTree>
    <p:extLst>
      <p:ext uri="{BB962C8B-B14F-4D97-AF65-F5344CB8AC3E}">
        <p14:creationId xmlns:p14="http://schemas.microsoft.com/office/powerpoint/2010/main" val="3463630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67744" y="386017"/>
            <a:ext cx="6768752" cy="492443"/>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sz="2600" b="1" dirty="0" smtClean="0"/>
              <a:t> NATÜRALİZM VE EĞİTİM</a:t>
            </a:r>
            <a:endParaRPr lang="tr-TR" altLang="tr-TR" sz="2600" b="1" dirty="0">
              <a:solidFill>
                <a:prstClr val="black"/>
              </a:solidFill>
            </a:endParaRPr>
          </a:p>
        </p:txBody>
      </p:sp>
      <p:sp>
        <p:nvSpPr>
          <p:cNvPr id="2" name="Dikdörtgen 1"/>
          <p:cNvSpPr/>
          <p:nvPr/>
        </p:nvSpPr>
        <p:spPr>
          <a:xfrm>
            <a:off x="1968691" y="332656"/>
            <a:ext cx="6707765" cy="523220"/>
          </a:xfrm>
          <a:prstGeom prst="rect">
            <a:avLst/>
          </a:prstGeom>
        </p:spPr>
        <p:txBody>
          <a:bodyPr wrap="square">
            <a:spAutoFit/>
          </a:bodyPr>
          <a:lstStyle/>
          <a:p>
            <a:endParaRPr lang="tr-TR" altLang="tr-TR" sz="2800" dirty="0"/>
          </a:p>
        </p:txBody>
      </p:sp>
      <p:sp>
        <p:nvSpPr>
          <p:cNvPr id="3" name="Dikdörtgen 2"/>
          <p:cNvSpPr/>
          <p:nvPr/>
        </p:nvSpPr>
        <p:spPr>
          <a:xfrm>
            <a:off x="1763688" y="1556792"/>
            <a:ext cx="7272807" cy="2308324"/>
          </a:xfrm>
          <a:prstGeom prst="rect">
            <a:avLst/>
          </a:prstGeom>
        </p:spPr>
        <p:txBody>
          <a:bodyPr wrap="square">
            <a:spAutoFit/>
          </a:bodyPr>
          <a:lstStyle/>
          <a:p>
            <a:pPr algn="just"/>
            <a:r>
              <a:rPr lang="tr-TR" sz="2400" dirty="0" err="1"/>
              <a:t>Naturalizm</a:t>
            </a:r>
            <a:r>
              <a:rPr lang="tr-TR" sz="2400" dirty="0"/>
              <a:t> Doğanın tüm gerçeklik olduğu düşüncesinden hareket eder</a:t>
            </a:r>
            <a:r>
              <a:rPr lang="tr-TR" sz="2400" dirty="0" smtClean="0"/>
              <a:t>.</a:t>
            </a:r>
          </a:p>
          <a:p>
            <a:pPr algn="just"/>
            <a:endParaRPr lang="tr-TR" sz="2400" dirty="0"/>
          </a:p>
          <a:p>
            <a:pPr algn="just"/>
            <a:r>
              <a:rPr lang="tr-TR" sz="2400" dirty="0"/>
              <a:t>Doğadaki süreçler/oluşumlar yavaş , derece-derece ve evrimsel olduğundan eğitimimizin de seyri yavaş olmalıdır.</a:t>
            </a:r>
          </a:p>
        </p:txBody>
      </p:sp>
    </p:spTree>
    <p:extLst>
      <p:ext uri="{BB962C8B-B14F-4D97-AF65-F5344CB8AC3E}">
        <p14:creationId xmlns:p14="http://schemas.microsoft.com/office/powerpoint/2010/main" val="3969674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332656"/>
            <a:ext cx="7272808" cy="7411260"/>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sz="2600" b="1" dirty="0" smtClean="0"/>
              <a:t>NATÜRALİZM VE EĞİTİM</a:t>
            </a:r>
          </a:p>
          <a:p>
            <a:pPr marL="114300" lvl="0" algn="just" fontAlgn="base">
              <a:spcBef>
                <a:spcPct val="20000"/>
              </a:spcBef>
              <a:spcAft>
                <a:spcPct val="0"/>
              </a:spcAft>
              <a:buClr>
                <a:srgbClr val="4E67C8"/>
              </a:buClr>
            </a:pPr>
            <a:endParaRPr lang="tr-TR" sz="2600" b="1" dirty="0" smtClean="0"/>
          </a:p>
          <a:p>
            <a:pPr marL="114300" lvl="0" algn="just" fontAlgn="base">
              <a:spcBef>
                <a:spcPct val="20000"/>
              </a:spcBef>
              <a:spcAft>
                <a:spcPct val="0"/>
              </a:spcAft>
              <a:buClr>
                <a:srgbClr val="4E67C8"/>
              </a:buClr>
            </a:pPr>
            <a:r>
              <a:rPr lang="tr-TR" sz="2800" dirty="0" smtClean="0"/>
              <a:t>Doğanın </a:t>
            </a:r>
            <a:r>
              <a:rPr lang="tr-TR" sz="2800" dirty="0"/>
              <a:t>kendisi insanları, insan doğasını ve tüm varlıkları içeren, bunları açıklayan bütünsel bir sistemdir</a:t>
            </a:r>
            <a:r>
              <a:rPr lang="tr-TR" sz="2800" dirty="0" smtClean="0"/>
              <a:t>. Materyalist </a:t>
            </a:r>
            <a:r>
              <a:rPr lang="tr-TR" sz="2800" dirty="0"/>
              <a:t>olan pek çok </a:t>
            </a:r>
            <a:r>
              <a:rPr lang="tr-TR" sz="2800" dirty="0" err="1"/>
              <a:t>naturalist</a:t>
            </a:r>
            <a:r>
              <a:rPr lang="tr-TR" sz="2800" dirty="0"/>
              <a:t> gerçekliğin doğaüstü düzeni olduğu anlayışını reddetmiştir</a:t>
            </a:r>
            <a:r>
              <a:rPr lang="tr-TR" sz="2800" dirty="0" smtClean="0"/>
              <a:t>.</a:t>
            </a:r>
          </a:p>
          <a:p>
            <a:pPr marL="114300" lvl="0" algn="just" fontAlgn="base">
              <a:spcBef>
                <a:spcPct val="20000"/>
              </a:spcBef>
              <a:spcAft>
                <a:spcPct val="0"/>
              </a:spcAft>
              <a:buClr>
                <a:srgbClr val="4E67C8"/>
              </a:buClr>
            </a:pPr>
            <a:endParaRPr lang="tr-TR" altLang="tr-TR" sz="2800" dirty="0">
              <a:solidFill>
                <a:prstClr val="black"/>
              </a:solidFill>
            </a:endParaRPr>
          </a:p>
          <a:p>
            <a:pPr marL="114300" lvl="0" algn="just" fontAlgn="base">
              <a:spcBef>
                <a:spcPct val="20000"/>
              </a:spcBef>
              <a:spcAft>
                <a:spcPct val="0"/>
              </a:spcAft>
              <a:buClr>
                <a:srgbClr val="4E67C8"/>
              </a:buClr>
            </a:pPr>
            <a:r>
              <a:rPr lang="tr-TR" sz="2800" dirty="0"/>
              <a:t>Eğitimin hedefleri belirlenirken, evrensel düzenin bir parçası olan doğaya ve insan doğasına bakılmalıdır</a:t>
            </a:r>
            <a:r>
              <a:rPr lang="tr-TR" sz="2800" dirty="0" smtClean="0"/>
              <a:t>. Doğayı </a:t>
            </a:r>
            <a:r>
              <a:rPr lang="tr-TR" sz="2800" dirty="0"/>
              <a:t>anlamanın yolu duyumlardan geçer, duyum gerçekliğe ilişkin bilgimizin </a:t>
            </a:r>
            <a:r>
              <a:rPr lang="tr-TR" sz="2800" dirty="0" smtClean="0"/>
              <a:t>temelidir.</a:t>
            </a:r>
            <a:endParaRPr lang="tr-TR" altLang="tr-TR" sz="2600" dirty="0" smtClean="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600" dirty="0" smtClean="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3988446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548681"/>
            <a:ext cx="7272808" cy="5453801"/>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sz="2600" b="1" dirty="0" smtClean="0">
                <a:solidFill>
                  <a:srgbClr val="0070C0"/>
                </a:solidFill>
              </a:rPr>
              <a:t>NATÜRALİZM VE EĞİTİM</a:t>
            </a: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a:p>
            <a:pPr marL="114300" lvl="0" algn="just" fontAlgn="base">
              <a:spcBef>
                <a:spcPct val="20000"/>
              </a:spcBef>
              <a:spcAft>
                <a:spcPct val="0"/>
              </a:spcAft>
              <a:buClr>
                <a:srgbClr val="4E67C8"/>
              </a:buClr>
            </a:pPr>
            <a:r>
              <a:rPr lang="tr-TR" sz="2800" dirty="0" err="1"/>
              <a:t>j.j</a:t>
            </a:r>
            <a:r>
              <a:rPr lang="tr-TR" sz="2800" dirty="0"/>
              <a:t>. </a:t>
            </a:r>
            <a:r>
              <a:rPr lang="tr-TR" sz="2800" dirty="0" smtClean="0"/>
              <a:t>Rousseau Felsefesinin </a:t>
            </a:r>
            <a:r>
              <a:rPr lang="tr-TR" sz="2800" dirty="0"/>
              <a:t>temelini insanın karakterinin doğaya göre biçimlenmesi gerektiğine inanır</a:t>
            </a:r>
            <a:r>
              <a:rPr lang="tr-TR" sz="2800" dirty="0" smtClean="0"/>
              <a:t>. </a:t>
            </a:r>
          </a:p>
          <a:p>
            <a:pPr marL="114300" lvl="0" algn="just" fontAlgn="base">
              <a:spcBef>
                <a:spcPct val="20000"/>
              </a:spcBef>
              <a:spcAft>
                <a:spcPct val="0"/>
              </a:spcAft>
              <a:buClr>
                <a:srgbClr val="4E67C8"/>
              </a:buClr>
            </a:pPr>
            <a:r>
              <a:rPr lang="tr-TR" sz="2800" dirty="0" smtClean="0"/>
              <a:t> </a:t>
            </a:r>
            <a:r>
              <a:rPr lang="tr-TR" sz="2800" dirty="0" err="1" smtClean="0"/>
              <a:t>Emile’de</a:t>
            </a:r>
            <a:r>
              <a:rPr lang="tr-TR" sz="2800" dirty="0" smtClean="0"/>
              <a:t> </a:t>
            </a:r>
            <a:r>
              <a:rPr lang="tr-TR" sz="2800" dirty="0"/>
              <a:t>sosyal kurum ve antlaşmaların olmadığı kırsal bir ortamda doğal bir şekilde gelişmesini konu edinir; ve </a:t>
            </a:r>
            <a:r>
              <a:rPr lang="tr-TR" sz="2800" dirty="0" err="1"/>
              <a:t>naturalizmle</a:t>
            </a:r>
            <a:r>
              <a:rPr lang="tr-TR" sz="2800" dirty="0"/>
              <a:t> ilerici eğitime dayalı şu düşünceleri ortaya koyar</a:t>
            </a:r>
            <a:r>
              <a:rPr lang="tr-TR" sz="2800" dirty="0" smtClean="0"/>
              <a:t>: İnsanın </a:t>
            </a:r>
            <a:r>
              <a:rPr lang="tr-TR" sz="2800" dirty="0"/>
              <a:t>zenginleşip, gelişmesi için en iyi dönem olan çocukluk döneminin belli bir aşamasında eğitime </a:t>
            </a:r>
            <a:r>
              <a:rPr lang="tr-TR" sz="2800" dirty="0" smtClean="0"/>
              <a:t>başlanmalıdır.</a:t>
            </a: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4234034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548681"/>
            <a:ext cx="7272808" cy="4111895"/>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sz="2600" dirty="0" smtClean="0">
                <a:solidFill>
                  <a:srgbClr val="0070C0"/>
                </a:solidFill>
              </a:rPr>
              <a:t>NATÜRALİZM VE EĞİTİM</a:t>
            </a:r>
          </a:p>
          <a:p>
            <a:pPr marL="114300" lvl="0" algn="just" fontAlgn="base">
              <a:spcBef>
                <a:spcPct val="20000"/>
              </a:spcBef>
              <a:spcAft>
                <a:spcPct val="0"/>
              </a:spcAft>
              <a:buClr>
                <a:srgbClr val="4E67C8"/>
              </a:buClr>
            </a:pPr>
            <a:r>
              <a:rPr lang="tr-TR" sz="2800" dirty="0"/>
              <a:t>Doğal özelliklerle donanmış bir çevreden iyi şekilde yapılacak eğitimle kız ya da erkek çocuklar merakları uyandırılarak düşünmeye ve öğrenmeye hazır hale </a:t>
            </a:r>
            <a:r>
              <a:rPr lang="tr-TR" sz="2800" dirty="0" smtClean="0"/>
              <a:t>getirilmeli. </a:t>
            </a:r>
          </a:p>
          <a:p>
            <a:pPr marL="114300" lvl="0" algn="just" fontAlgn="base">
              <a:spcBef>
                <a:spcPct val="20000"/>
              </a:spcBef>
              <a:spcAft>
                <a:spcPct val="0"/>
              </a:spcAft>
              <a:buClr>
                <a:srgbClr val="4E67C8"/>
              </a:buClr>
            </a:pPr>
            <a:r>
              <a:rPr lang="tr-TR" sz="2800" dirty="0" smtClean="0"/>
              <a:t>Rahat</a:t>
            </a:r>
            <a:r>
              <a:rPr lang="tr-TR" sz="2800" dirty="0"/>
              <a:t>, özgür bir atmosfer içinde öğrenen çocuk tercihlerinde özgürdür; ama yapıp ettiklerinin sonucundan sorumlu olmalı ve sonuçlara katlanmalıdır.</a:t>
            </a: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1542668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79712" y="260648"/>
            <a:ext cx="7164288" cy="6370975"/>
          </a:xfrm>
          <a:prstGeom prst="rect">
            <a:avLst/>
          </a:prstGeom>
          <a:noFill/>
        </p:spPr>
        <p:txBody>
          <a:bodyPr wrap="square" rtlCol="0">
            <a:spAutoFit/>
          </a:bodyPr>
          <a:lstStyle/>
          <a:p>
            <a:pPr algn="just"/>
            <a:r>
              <a:rPr lang="tr-TR" sz="2400" dirty="0"/>
              <a:t>İdealizm, varlığın düşünceden bağımsız olarak </a:t>
            </a:r>
            <a:r>
              <a:rPr lang="tr-TR" sz="2400" dirty="0" smtClean="0"/>
              <a:t>var olduğunu </a:t>
            </a:r>
            <a:r>
              <a:rPr lang="tr-TR" sz="2400" dirty="0"/>
              <a:t>kabul eden "gerçekçilik", "maddecilik" ve "doğalcılık" felsefe anlayışlarının tam karşı kutbunda yer almaktadır. </a:t>
            </a:r>
            <a:endParaRPr lang="tr-TR" sz="2400" dirty="0" smtClean="0"/>
          </a:p>
          <a:p>
            <a:pPr algn="just"/>
            <a:endParaRPr lang="tr-TR" sz="2400" dirty="0" smtClean="0"/>
          </a:p>
          <a:p>
            <a:pPr algn="just"/>
            <a:r>
              <a:rPr lang="tr-TR" sz="2400" dirty="0"/>
              <a:t>İdealizm teknik ve felsefi anlamda kuşkuculuğun pozitivist ve ateist görüşlerin karşısında yer alan bir öğretidir.</a:t>
            </a:r>
            <a:endParaRPr lang="tr-TR" sz="2400" dirty="0" smtClean="0"/>
          </a:p>
          <a:p>
            <a:pPr algn="just"/>
            <a:endParaRPr lang="tr-TR" sz="2400" dirty="0"/>
          </a:p>
          <a:p>
            <a:pPr algn="just"/>
            <a:r>
              <a:rPr lang="tr-TR" sz="2400" dirty="0" smtClean="0"/>
              <a:t>Felsefede </a:t>
            </a:r>
            <a:r>
              <a:rPr lang="tr-TR" sz="2400" dirty="0"/>
              <a:t>İdealizm, dünyanın temellendirilmesinde en önemli görevin, bilince ya da maddi olmayan zihne yönelik bir gerçeklik kuramı geliştirmek olduğu düşüncesi üstüne kurulmuştur. </a:t>
            </a:r>
            <a:endParaRPr lang="tr-TR" sz="2400" dirty="0" smtClean="0"/>
          </a:p>
          <a:p>
            <a:pPr algn="just"/>
            <a:endParaRPr lang="tr-TR" sz="2400" dirty="0"/>
          </a:p>
          <a:p>
            <a:pPr algn="just"/>
            <a:r>
              <a:rPr lang="tr-TR" sz="2400" dirty="0" smtClean="0"/>
              <a:t>İdealizm </a:t>
            </a:r>
            <a:r>
              <a:rPr lang="tr-TR" sz="2400" dirty="0"/>
              <a:t>anlayışının temelleri önce Platon'un "</a:t>
            </a:r>
            <a:r>
              <a:rPr lang="tr-TR" sz="2400" dirty="0" err="1"/>
              <a:t>Idealar</a:t>
            </a:r>
            <a:r>
              <a:rPr lang="tr-TR" sz="2400" dirty="0"/>
              <a:t> Dünyası Kuramı" </a:t>
            </a:r>
            <a:r>
              <a:rPr lang="tr-TR" sz="2400" dirty="0" err="1"/>
              <a:t>yla</a:t>
            </a:r>
            <a:r>
              <a:rPr lang="tr-TR" sz="2400" dirty="0"/>
              <a:t> atılmış olmakla birlikte, daha sonra çeşitli filozoflarca sunulan izahlarla </a:t>
            </a:r>
            <a:r>
              <a:rPr lang="tr-TR" sz="2400" dirty="0" smtClean="0"/>
              <a:t>güçlendirilmiştir. </a:t>
            </a:r>
            <a:endParaRPr lang="en-US" sz="2400" dirty="0">
              <a:solidFill>
                <a:schemeClr val="tx1">
                  <a:lumMod val="65000"/>
                  <a:lumOff val="3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4017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548681"/>
            <a:ext cx="7272808" cy="4628960"/>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sz="2600" dirty="0" smtClean="0">
                <a:solidFill>
                  <a:srgbClr val="0070C0"/>
                </a:solidFill>
              </a:rPr>
              <a:t>NATÜRALİZM VE EĞİTİM</a:t>
            </a:r>
          </a:p>
          <a:p>
            <a:pPr marL="114300" lvl="0" algn="just" fontAlgn="base">
              <a:spcBef>
                <a:spcPct val="20000"/>
              </a:spcBef>
              <a:spcAft>
                <a:spcPct val="0"/>
              </a:spcAft>
              <a:buClr>
                <a:srgbClr val="4E67C8"/>
              </a:buClr>
            </a:pPr>
            <a:r>
              <a:rPr lang="tr-TR" sz="2800" dirty="0"/>
              <a:t>İnsanın öğrenmesinde belirli </a:t>
            </a:r>
            <a:r>
              <a:rPr lang="tr-TR" sz="2800" dirty="0" smtClean="0"/>
              <a:t>evreler vardır. gelişme </a:t>
            </a:r>
            <a:r>
              <a:rPr lang="tr-TR" sz="2800" dirty="0"/>
              <a:t>evrelerine göre düzenler</a:t>
            </a:r>
            <a:r>
              <a:rPr lang="tr-TR" sz="2800" dirty="0" smtClean="0"/>
              <a:t>. </a:t>
            </a:r>
          </a:p>
          <a:p>
            <a:pPr marL="114300" lvl="0" algn="just" fontAlgn="base">
              <a:spcBef>
                <a:spcPct val="20000"/>
              </a:spcBef>
              <a:spcAft>
                <a:spcPct val="0"/>
              </a:spcAft>
              <a:buClr>
                <a:srgbClr val="4E67C8"/>
              </a:buClr>
            </a:pPr>
            <a:r>
              <a:rPr lang="tr-TR" sz="2800" dirty="0" smtClean="0"/>
              <a:t>Çocuğun </a:t>
            </a:r>
            <a:r>
              <a:rPr lang="tr-TR" sz="2800" dirty="0"/>
              <a:t>gelişimi göstermiştir ki, gelişimine uygun bir öğrenmeye hazırdır ve onun hareketleri, öğrenme davranışları tek tek gelişim evrelerine uygundur. </a:t>
            </a:r>
            <a:endParaRPr lang="tr-TR" sz="2800" dirty="0" smtClean="0"/>
          </a:p>
          <a:p>
            <a:pPr marL="114300" lvl="0" algn="just" fontAlgn="base">
              <a:spcBef>
                <a:spcPct val="20000"/>
              </a:spcBef>
              <a:spcAft>
                <a:spcPct val="0"/>
              </a:spcAft>
              <a:buClr>
                <a:srgbClr val="4E67C8"/>
              </a:buClr>
            </a:pPr>
            <a:r>
              <a:rPr lang="tr-TR" sz="2800" dirty="0" smtClean="0"/>
              <a:t>Bu </a:t>
            </a:r>
            <a:r>
              <a:rPr lang="tr-TR" sz="2800" dirty="0"/>
              <a:t>evrelere dayalı bir öğrenme olgusu eğitime ilişkin belli bir bilgi birikiminin sonucunda ortaya çıkmıştır.</a:t>
            </a:r>
            <a:endParaRPr lang="tr-TR" sz="2600" dirty="0" smtClean="0"/>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3764237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548681"/>
            <a:ext cx="7272808" cy="5022914"/>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sz="2600" dirty="0" smtClean="0">
                <a:solidFill>
                  <a:srgbClr val="0070C0"/>
                </a:solidFill>
              </a:rPr>
              <a:t>NATÜRALİZM VE EĞİTİM</a:t>
            </a:r>
          </a:p>
          <a:p>
            <a:pPr marL="342900" lvl="0" indent="-228600" algn="just" fontAlgn="base">
              <a:spcBef>
                <a:spcPct val="20000"/>
              </a:spcBef>
              <a:spcAft>
                <a:spcPct val="0"/>
              </a:spcAft>
              <a:buClr>
                <a:srgbClr val="4E67C8"/>
              </a:buClr>
              <a:buFont typeface="Arial" charset="0"/>
              <a:buChar char="•"/>
            </a:pPr>
            <a:endParaRPr lang="tr-TR" sz="2600" dirty="0"/>
          </a:p>
          <a:p>
            <a:pPr marL="114300" lvl="0" algn="just" fontAlgn="base">
              <a:spcBef>
                <a:spcPct val="20000"/>
              </a:spcBef>
              <a:spcAft>
                <a:spcPct val="0"/>
              </a:spcAft>
              <a:buClr>
                <a:srgbClr val="4E67C8"/>
              </a:buClr>
            </a:pPr>
            <a:r>
              <a:rPr lang="tr-TR" sz="2800" b="1" dirty="0"/>
              <a:t>Hızlı geçen bir çocukluk dönemini reddeder.</a:t>
            </a:r>
            <a:r>
              <a:rPr lang="tr-TR" sz="2800" dirty="0"/>
              <a:t/>
            </a:r>
            <a:br>
              <a:rPr lang="tr-TR" sz="2800" dirty="0"/>
            </a:br>
            <a:r>
              <a:rPr lang="tr-TR" sz="2800" dirty="0" smtClean="0"/>
              <a:t>Rousseau’dan </a:t>
            </a:r>
            <a:r>
              <a:rPr lang="tr-TR" sz="2800" dirty="0"/>
              <a:t>etkilenen </a:t>
            </a:r>
            <a:r>
              <a:rPr lang="tr-TR" sz="2800" dirty="0" err="1"/>
              <a:t>Pestalozzi</a:t>
            </a:r>
            <a:r>
              <a:rPr lang="tr-TR" sz="2800" dirty="0"/>
              <a:t> öğrenmenin yavaş, derece </a:t>
            </a:r>
            <a:r>
              <a:rPr lang="tr-TR" sz="2800" dirty="0" err="1"/>
              <a:t>derece</a:t>
            </a:r>
            <a:r>
              <a:rPr lang="tr-TR" sz="2800" dirty="0"/>
              <a:t>, birikimli olması gerektiğini savunur. </a:t>
            </a:r>
            <a:endParaRPr lang="tr-TR" sz="2800" dirty="0" smtClean="0"/>
          </a:p>
          <a:p>
            <a:pPr marL="114300" lvl="0" algn="just" fontAlgn="base">
              <a:spcBef>
                <a:spcPct val="20000"/>
              </a:spcBef>
              <a:spcAft>
                <a:spcPct val="0"/>
              </a:spcAft>
              <a:buClr>
                <a:srgbClr val="4E67C8"/>
              </a:buClr>
            </a:pPr>
            <a:r>
              <a:rPr lang="tr-TR" sz="2800" dirty="0" smtClean="0"/>
              <a:t>Bu </a:t>
            </a:r>
            <a:r>
              <a:rPr lang="tr-TR" sz="2800" dirty="0"/>
              <a:t>nedenle 20. yüzyılda eğitimciler, erken yaşta çocuklara çeşitli bilimsel konuları öğretip ezberletmekten ziyade onların bizzat deneylerin, projelerin, olup biten olayların içine sokulması gerektiğini savunmaktadırlar.</a:t>
            </a:r>
            <a:endParaRPr lang="tr-TR" sz="2600" dirty="0" smtClean="0"/>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4034188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68690" y="188640"/>
            <a:ext cx="7067805" cy="8389989"/>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sz="2600" b="1" dirty="0" smtClean="0">
                <a:solidFill>
                  <a:srgbClr val="0070C0"/>
                </a:solidFill>
              </a:rPr>
              <a:t>NATÜRALİZM VE EĞİTİM</a:t>
            </a:r>
          </a:p>
          <a:p>
            <a:pPr marL="114300" lvl="0" algn="just" fontAlgn="base">
              <a:spcBef>
                <a:spcPct val="20000"/>
              </a:spcBef>
              <a:spcAft>
                <a:spcPct val="0"/>
              </a:spcAft>
              <a:buClr>
                <a:srgbClr val="4E67C8"/>
              </a:buClr>
            </a:pPr>
            <a:r>
              <a:rPr lang="tr-TR" sz="2800" b="1" dirty="0" err="1" smtClean="0"/>
              <a:t>Naturalist</a:t>
            </a:r>
            <a:r>
              <a:rPr lang="tr-TR" sz="2800" b="1" dirty="0" smtClean="0"/>
              <a:t> </a:t>
            </a:r>
            <a:r>
              <a:rPr lang="tr-TR" sz="2800" b="1" dirty="0"/>
              <a:t>eğitimin temeli</a:t>
            </a:r>
            <a:r>
              <a:rPr lang="tr-TR" sz="2800" b="1" dirty="0" smtClean="0"/>
              <a:t>:</a:t>
            </a:r>
          </a:p>
          <a:p>
            <a:pPr marL="114300" lvl="0" algn="just" fontAlgn="base">
              <a:spcBef>
                <a:spcPct val="20000"/>
              </a:spcBef>
              <a:spcAft>
                <a:spcPct val="0"/>
              </a:spcAft>
              <a:buClr>
                <a:srgbClr val="4E67C8"/>
              </a:buClr>
            </a:pPr>
            <a:r>
              <a:rPr lang="tr-TR" sz="2200" dirty="0"/>
              <a:t>Doğa ve doğal </a:t>
            </a:r>
            <a:r>
              <a:rPr lang="tr-TR" sz="2200" dirty="0" smtClean="0"/>
              <a:t>olan Gerçek </a:t>
            </a:r>
            <a:r>
              <a:rPr lang="tr-TR" sz="2200" dirty="0"/>
              <a:t>doğadır ve insan da doğal bir varlıktır. O doğuştan iyidir çünkü yaratıcının elinden çıktığında her şey iyidir; insanın elinde her şey bozulur. </a:t>
            </a:r>
            <a:endParaRPr lang="tr-TR" sz="2200" dirty="0" smtClean="0"/>
          </a:p>
          <a:p>
            <a:pPr marL="114300" lvl="0" algn="just" fontAlgn="base">
              <a:spcBef>
                <a:spcPct val="20000"/>
              </a:spcBef>
              <a:spcAft>
                <a:spcPct val="0"/>
              </a:spcAft>
              <a:buClr>
                <a:srgbClr val="4E67C8"/>
              </a:buClr>
            </a:pPr>
            <a:r>
              <a:rPr lang="tr-TR" sz="2200" dirty="0" smtClean="0"/>
              <a:t>Toplum </a:t>
            </a:r>
            <a:r>
              <a:rPr lang="tr-TR" sz="2200" dirty="0"/>
              <a:t>insanı bozar, istenmedik davranışlar göstermesine neden olur</a:t>
            </a:r>
            <a:r>
              <a:rPr lang="tr-TR" sz="2200" dirty="0" smtClean="0"/>
              <a:t>. Eğitim </a:t>
            </a:r>
            <a:r>
              <a:rPr lang="tr-TR" sz="2200" dirty="0"/>
              <a:t>teorisinin anahtar kavramı “doğa” ve “doğal olan” ,“yapay </a:t>
            </a:r>
            <a:r>
              <a:rPr lang="tr-TR" sz="2200" dirty="0" err="1" smtClean="0"/>
              <a:t>olmayan”dır</a:t>
            </a:r>
            <a:r>
              <a:rPr lang="tr-TR" sz="2200" dirty="0" smtClean="0"/>
              <a:t>.</a:t>
            </a:r>
          </a:p>
          <a:p>
            <a:pPr marL="114300" lvl="0" algn="just" fontAlgn="base">
              <a:spcBef>
                <a:spcPct val="20000"/>
              </a:spcBef>
              <a:spcAft>
                <a:spcPct val="0"/>
              </a:spcAft>
              <a:buClr>
                <a:srgbClr val="4E67C8"/>
              </a:buClr>
            </a:pPr>
            <a:r>
              <a:rPr lang="tr-TR" sz="2200" dirty="0" smtClean="0"/>
              <a:t>Eğitimde </a:t>
            </a:r>
            <a:r>
              <a:rPr lang="tr-TR" sz="2200" dirty="0"/>
              <a:t>doğal yöntem- sade kendi kendine gelişen, özgür ve orijinal bir insan doğası yaratmaktır</a:t>
            </a:r>
            <a:r>
              <a:rPr lang="tr-TR" sz="2200" dirty="0" smtClean="0"/>
              <a:t>. İnsan </a:t>
            </a:r>
            <a:r>
              <a:rPr lang="tr-TR" sz="2200" dirty="0"/>
              <a:t>hayatı doğumundan itibaren bozulmamış içgüdülerden kaynaklanan davranışlarla yönlendirilir</a:t>
            </a:r>
            <a:r>
              <a:rPr lang="tr-TR" sz="2200" dirty="0" smtClean="0"/>
              <a:t>. </a:t>
            </a:r>
          </a:p>
          <a:p>
            <a:pPr marL="114300" lvl="0" algn="just" fontAlgn="base">
              <a:spcBef>
                <a:spcPct val="20000"/>
              </a:spcBef>
              <a:spcAft>
                <a:spcPct val="0"/>
              </a:spcAft>
              <a:buClr>
                <a:srgbClr val="4E67C8"/>
              </a:buClr>
            </a:pPr>
            <a:r>
              <a:rPr lang="tr-TR" sz="2200" dirty="0" smtClean="0"/>
              <a:t>İnsan </a:t>
            </a:r>
            <a:r>
              <a:rPr lang="tr-TR" sz="2200" dirty="0"/>
              <a:t>doğasının doğuştan </a:t>
            </a:r>
            <a:r>
              <a:rPr lang="tr-TR" sz="2200" dirty="0" smtClean="0"/>
              <a:t>iyi, yani insanların </a:t>
            </a:r>
            <a:r>
              <a:rPr lang="tr-TR" sz="2200" dirty="0"/>
              <a:t>günahkar olmalarından dolayı erdemlerini yitirdiklerini savunan doktrinle çatışır</a:t>
            </a:r>
            <a:r>
              <a:rPr lang="tr-TR" sz="2200" dirty="0" smtClean="0"/>
              <a:t>. Doğa </a:t>
            </a:r>
            <a:r>
              <a:rPr lang="tr-TR" sz="2200" dirty="0"/>
              <a:t>çok değişik olguları içerir ve her zaman doğrunun ve insan yaşantısının deneyimlerinin kaynağıdır.</a:t>
            </a:r>
            <a:endParaRPr lang="tr-TR" altLang="tr-TR" sz="2200" b="1" dirty="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800" b="1" dirty="0" smtClean="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800" b="1" dirty="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800" b="1" dirty="0" smtClean="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32641750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620688"/>
            <a:ext cx="7272808" cy="7011150"/>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sz="2600" b="1" dirty="0" smtClean="0">
                <a:solidFill>
                  <a:srgbClr val="0070C0"/>
                </a:solidFill>
              </a:rPr>
              <a:t>NATÜRALİZM VE EĞİTİM</a:t>
            </a:r>
          </a:p>
          <a:p>
            <a:pPr marL="114300" lvl="0" fontAlgn="base">
              <a:spcBef>
                <a:spcPct val="20000"/>
              </a:spcBef>
              <a:spcAft>
                <a:spcPct val="0"/>
              </a:spcAft>
              <a:buClr>
                <a:srgbClr val="4E67C8"/>
              </a:buClr>
            </a:pPr>
            <a:r>
              <a:rPr lang="tr-TR" sz="2800" b="1" dirty="0" smtClean="0"/>
              <a:t>Bilgi bilim</a:t>
            </a:r>
            <a:r>
              <a:rPr lang="tr-TR" sz="2800" b="1" dirty="0"/>
              <a:t>, bilmek Odak noktası gerçekliği unsurlarına </a:t>
            </a:r>
            <a:r>
              <a:rPr lang="tr-TR" sz="2800" b="1" dirty="0" smtClean="0"/>
              <a:t>ayırmadır.</a:t>
            </a:r>
          </a:p>
          <a:p>
            <a:pPr marL="114300" lvl="0" fontAlgn="base">
              <a:spcBef>
                <a:spcPct val="20000"/>
              </a:spcBef>
              <a:spcAft>
                <a:spcPct val="0"/>
              </a:spcAft>
              <a:buClr>
                <a:srgbClr val="4E67C8"/>
              </a:buClr>
            </a:pPr>
            <a:r>
              <a:rPr lang="tr-TR" sz="2800" dirty="0"/>
              <a:t/>
            </a:r>
            <a:br>
              <a:rPr lang="tr-TR" sz="2800" dirty="0"/>
            </a:br>
            <a:r>
              <a:rPr lang="tr-TR" sz="2500" dirty="0"/>
              <a:t>Gerçekliği bütünden ziyade her bir parçada görürler</a:t>
            </a:r>
            <a:r>
              <a:rPr lang="tr-TR" sz="2500" dirty="0" smtClean="0"/>
              <a:t>. Gerçekliğe </a:t>
            </a:r>
            <a:r>
              <a:rPr lang="tr-TR" sz="2500" dirty="0"/>
              <a:t>ilişkin bir doğru ve bilimsel bir sonuç elde etmek için objeleri en küçük parçalar haline getirmek </a:t>
            </a:r>
            <a:r>
              <a:rPr lang="tr-TR" sz="2500" dirty="0" smtClean="0"/>
              <a:t>gereklidir.</a:t>
            </a:r>
          </a:p>
          <a:p>
            <a:pPr marL="114300" lvl="0" algn="just" fontAlgn="base">
              <a:spcBef>
                <a:spcPct val="20000"/>
              </a:spcBef>
              <a:spcAft>
                <a:spcPct val="0"/>
              </a:spcAft>
              <a:buClr>
                <a:srgbClr val="4E67C8"/>
              </a:buClr>
            </a:pPr>
            <a:r>
              <a:rPr lang="tr-TR" sz="2500" dirty="0" smtClean="0"/>
              <a:t>Yanlış </a:t>
            </a:r>
            <a:r>
              <a:rPr lang="tr-TR" sz="2500" dirty="0"/>
              <a:t>düşüncenin kaynağı, doğru duyumsamaya dayanmayan kurgusal ve soyut düşüncedir</a:t>
            </a:r>
            <a:r>
              <a:rPr lang="tr-TR" sz="2500" dirty="0" smtClean="0"/>
              <a:t>. Çocuk </a:t>
            </a:r>
            <a:r>
              <a:rPr lang="tr-TR" sz="2500" dirty="0"/>
              <a:t>büyüyene dek hiçbir dini inanç ahlaki değer yargısı ona verilmemelidir. O kendi inanç ve değer yargılarını kendi mantığıyla oluşturmalıdır.</a:t>
            </a:r>
            <a:endParaRPr lang="tr-TR" altLang="tr-TR" sz="2500" b="1" dirty="0" smtClean="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800" b="1" dirty="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800" b="1" dirty="0" smtClean="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39023170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620688"/>
            <a:ext cx="7272808" cy="5669244"/>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sz="2600" b="1" dirty="0" smtClean="0">
                <a:solidFill>
                  <a:srgbClr val="0070C0"/>
                </a:solidFill>
              </a:rPr>
              <a:t>NATÜRALİZM VE EĞİTİM</a:t>
            </a:r>
          </a:p>
          <a:p>
            <a:pPr marL="114300" lvl="0" fontAlgn="base">
              <a:spcBef>
                <a:spcPct val="20000"/>
              </a:spcBef>
              <a:spcAft>
                <a:spcPct val="0"/>
              </a:spcAft>
              <a:buClr>
                <a:srgbClr val="4E67C8"/>
              </a:buClr>
            </a:pPr>
            <a:r>
              <a:rPr lang="tr-TR" sz="2800" b="1" dirty="0"/>
              <a:t>Değer-ahlak Değerler insanların çevreleriyle etkileşiminden </a:t>
            </a:r>
            <a:r>
              <a:rPr lang="tr-TR" sz="2800" b="1" dirty="0" smtClean="0"/>
              <a:t>doğar.</a:t>
            </a:r>
          </a:p>
          <a:p>
            <a:pPr marL="114300" lvl="0" fontAlgn="base">
              <a:spcBef>
                <a:spcPct val="20000"/>
              </a:spcBef>
              <a:spcAft>
                <a:spcPct val="0"/>
              </a:spcAft>
              <a:buClr>
                <a:srgbClr val="4E67C8"/>
              </a:buClr>
            </a:pPr>
            <a:r>
              <a:rPr lang="tr-TR" sz="2800" dirty="0"/>
              <a:t/>
            </a:r>
            <a:br>
              <a:rPr lang="tr-TR" sz="2800" dirty="0"/>
            </a:br>
            <a:r>
              <a:rPr lang="tr-TR" sz="2500" dirty="0"/>
              <a:t>Ahlak temel insan ihtiyacıdır. Beslenme, ısınma gibi çocuğun annesi tarafından karşılanan bu temel ihtiyaçların doyumu, çocukta sevgi, güven ve duygusal güvenlik duygularını oluşturur. </a:t>
            </a:r>
            <a:endParaRPr lang="tr-TR" sz="2500" dirty="0" smtClean="0"/>
          </a:p>
          <a:p>
            <a:pPr marL="114300" lvl="0" fontAlgn="base">
              <a:spcBef>
                <a:spcPct val="20000"/>
              </a:spcBef>
              <a:spcAft>
                <a:spcPct val="0"/>
              </a:spcAft>
              <a:buClr>
                <a:srgbClr val="4E67C8"/>
              </a:buClr>
            </a:pPr>
            <a:r>
              <a:rPr lang="tr-TR" sz="2500" dirty="0" smtClean="0"/>
              <a:t>Bu </a:t>
            </a:r>
            <a:r>
              <a:rPr lang="tr-TR" sz="2500" dirty="0"/>
              <a:t>duyguları insan daha sonra ailenin diğer üyeleriyle toplumun üyeleriyle ülkedeki vatandaşlarla dünyadaki diğer insanlarla ve nihayet Tanrıyla ilişkisinde yaşar.</a:t>
            </a:r>
            <a:endParaRPr lang="tr-TR" altLang="tr-TR" sz="2500" b="1" dirty="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500" b="1" dirty="0" smtClean="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33586028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620688"/>
            <a:ext cx="7272808" cy="5238357"/>
          </a:xfrm>
          <a:prstGeom prst="rect">
            <a:avLst/>
          </a:prstGeom>
          <a:noFill/>
        </p:spPr>
        <p:txBody>
          <a:bodyPr wrap="square" rtlCol="0">
            <a:spAutoFit/>
          </a:bodyPr>
          <a:lstStyle/>
          <a:p>
            <a:pPr marL="342900" lvl="0" indent="-228600" algn="just" fontAlgn="base">
              <a:spcBef>
                <a:spcPct val="20000"/>
              </a:spcBef>
              <a:spcAft>
                <a:spcPct val="0"/>
              </a:spcAft>
              <a:buClr>
                <a:srgbClr val="4E67C8"/>
              </a:buClr>
              <a:buFont typeface="Arial" charset="0"/>
              <a:buChar char="•"/>
            </a:pPr>
            <a:r>
              <a:rPr lang="tr-TR" sz="2600" b="1" dirty="0" smtClean="0">
                <a:solidFill>
                  <a:srgbClr val="0070C0"/>
                </a:solidFill>
              </a:rPr>
              <a:t>NATÜRALİZM VE EĞİTİM</a:t>
            </a:r>
          </a:p>
          <a:p>
            <a:pPr marL="114300" lvl="0" fontAlgn="base">
              <a:spcBef>
                <a:spcPct val="20000"/>
              </a:spcBef>
              <a:spcAft>
                <a:spcPct val="0"/>
              </a:spcAft>
              <a:buClr>
                <a:srgbClr val="4E67C8"/>
              </a:buClr>
            </a:pPr>
            <a:r>
              <a:rPr lang="tr-TR" sz="2800" b="1" dirty="0"/>
              <a:t>Öğretmen öğrenci </a:t>
            </a:r>
            <a:r>
              <a:rPr lang="tr-TR" sz="2800" b="1" dirty="0" smtClean="0"/>
              <a:t>ilişkisi</a:t>
            </a:r>
          </a:p>
          <a:p>
            <a:pPr marL="114300" lvl="0" fontAlgn="base">
              <a:spcBef>
                <a:spcPct val="20000"/>
              </a:spcBef>
              <a:spcAft>
                <a:spcPct val="0"/>
              </a:spcAft>
              <a:buClr>
                <a:srgbClr val="4E67C8"/>
              </a:buClr>
            </a:pPr>
            <a:r>
              <a:rPr lang="tr-TR" sz="2800" dirty="0"/>
              <a:t/>
            </a:r>
            <a:br>
              <a:rPr lang="tr-TR" sz="2800" dirty="0"/>
            </a:br>
            <a:r>
              <a:rPr lang="tr-TR" sz="2500" dirty="0"/>
              <a:t>Doğal bir öğretmen modeli </a:t>
            </a:r>
            <a:r>
              <a:rPr lang="tr-TR" sz="2500" dirty="0" smtClean="0"/>
              <a:t>çizer. </a:t>
            </a:r>
          </a:p>
          <a:p>
            <a:pPr marL="114300" lvl="0" fontAlgn="base">
              <a:spcBef>
                <a:spcPct val="20000"/>
              </a:spcBef>
              <a:spcAft>
                <a:spcPct val="0"/>
              </a:spcAft>
              <a:buClr>
                <a:srgbClr val="4E67C8"/>
              </a:buClr>
            </a:pPr>
            <a:r>
              <a:rPr lang="tr-TR" sz="2500" dirty="0" smtClean="0"/>
              <a:t>Çocuk </a:t>
            </a:r>
            <a:r>
              <a:rPr lang="tr-TR" sz="2500" dirty="0"/>
              <a:t>merkezli ve ilerici bir öğretmen </a:t>
            </a:r>
            <a:r>
              <a:rPr lang="tr-TR" sz="2500" dirty="0" smtClean="0"/>
              <a:t>vardır. Öğretmen </a:t>
            </a:r>
            <a:r>
              <a:rPr lang="tr-TR" sz="2500" dirty="0"/>
              <a:t>doğayla uyum halinde </a:t>
            </a:r>
            <a:r>
              <a:rPr lang="tr-TR" sz="2500" dirty="0" smtClean="0"/>
              <a:t>olmalı. </a:t>
            </a:r>
          </a:p>
          <a:p>
            <a:pPr marL="114300" lvl="0" fontAlgn="base">
              <a:spcBef>
                <a:spcPct val="20000"/>
              </a:spcBef>
              <a:spcAft>
                <a:spcPct val="0"/>
              </a:spcAft>
              <a:buClr>
                <a:srgbClr val="4E67C8"/>
              </a:buClr>
            </a:pPr>
            <a:r>
              <a:rPr lang="tr-TR" sz="2500" dirty="0" smtClean="0"/>
              <a:t>Öğretmen </a:t>
            </a:r>
            <a:r>
              <a:rPr lang="tr-TR" sz="2500" dirty="0"/>
              <a:t>öğrencisini öğrenmesi için zorlamak yerine onun çevreyle etkileşimini geliştirip, açıklamalarla etkileyecek eseri okuması için teşvik eder</a:t>
            </a:r>
            <a:r>
              <a:rPr lang="tr-TR" sz="2500" dirty="0" smtClean="0"/>
              <a:t>. Öğretmen</a:t>
            </a:r>
            <a:r>
              <a:rPr lang="tr-TR" sz="2500" dirty="0"/>
              <a:t>, acele etmeyen, sabırlı ve seçeneklere yer verendir. Öğrenci hazır olduğunda </a:t>
            </a:r>
            <a:r>
              <a:rPr lang="tr-TR" sz="2500" dirty="0" smtClean="0"/>
              <a:t>öğrenir.</a:t>
            </a:r>
            <a:endParaRPr lang="tr-TR" altLang="tr-TR" sz="2500" b="1" dirty="0" smtClean="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3360834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188640"/>
            <a:ext cx="7272808" cy="5589222"/>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sz="2600" dirty="0" smtClean="0"/>
              <a:t> </a:t>
            </a:r>
            <a:r>
              <a:rPr lang="tr-TR" sz="2600" b="1" dirty="0" smtClean="0">
                <a:solidFill>
                  <a:srgbClr val="0070C0"/>
                </a:solidFill>
              </a:rPr>
              <a:t>NATÜRALİZM VE EĞİTİM</a:t>
            </a:r>
          </a:p>
          <a:p>
            <a:pPr marL="114300" lvl="0" algn="just" fontAlgn="base">
              <a:spcBef>
                <a:spcPct val="20000"/>
              </a:spcBef>
              <a:spcAft>
                <a:spcPct val="0"/>
              </a:spcAft>
              <a:buClr>
                <a:srgbClr val="4E67C8"/>
              </a:buClr>
            </a:pPr>
            <a:endParaRPr lang="tr-TR" sz="2600" b="1" dirty="0" smtClean="0">
              <a:solidFill>
                <a:srgbClr val="0070C0"/>
              </a:solidFill>
            </a:endParaRPr>
          </a:p>
          <a:p>
            <a:pPr marL="114300" lvl="0" algn="just" fontAlgn="base">
              <a:spcBef>
                <a:spcPct val="20000"/>
              </a:spcBef>
              <a:spcAft>
                <a:spcPct val="0"/>
              </a:spcAft>
              <a:buClr>
                <a:srgbClr val="4E67C8"/>
              </a:buClr>
            </a:pPr>
            <a:r>
              <a:rPr lang="tr-TR" sz="2500" dirty="0"/>
              <a:t>Öğretmen doğruları söylemeyip bilginin keşfedilmesini </a:t>
            </a:r>
            <a:r>
              <a:rPr lang="tr-TR" sz="2500" dirty="0" smtClean="0"/>
              <a:t>sağlar. </a:t>
            </a:r>
          </a:p>
          <a:p>
            <a:pPr marL="114300" lvl="0" algn="just" fontAlgn="base">
              <a:spcBef>
                <a:spcPct val="20000"/>
              </a:spcBef>
              <a:spcAft>
                <a:spcPct val="0"/>
              </a:spcAft>
              <a:buClr>
                <a:srgbClr val="4E67C8"/>
              </a:buClr>
            </a:pPr>
            <a:r>
              <a:rPr lang="tr-TR" sz="2500" dirty="0" smtClean="0"/>
              <a:t>Öğrenim </a:t>
            </a:r>
            <a:r>
              <a:rPr lang="tr-TR" sz="2500" dirty="0"/>
              <a:t>çevresini ve öğrenenin karakteriyle kişiliğini biçimlendirme işi onun kontrolü altındadır</a:t>
            </a:r>
            <a:r>
              <a:rPr lang="tr-TR" sz="2500" dirty="0" smtClean="0"/>
              <a:t>. </a:t>
            </a:r>
          </a:p>
          <a:p>
            <a:pPr marL="114300" lvl="0" algn="just" fontAlgn="base">
              <a:spcBef>
                <a:spcPct val="20000"/>
              </a:spcBef>
              <a:spcAft>
                <a:spcPct val="0"/>
              </a:spcAft>
              <a:buClr>
                <a:srgbClr val="4E67C8"/>
              </a:buClr>
            </a:pPr>
            <a:r>
              <a:rPr lang="tr-TR" sz="2500" dirty="0" smtClean="0"/>
              <a:t>Öğretmen </a:t>
            </a:r>
            <a:r>
              <a:rPr lang="tr-TR" sz="2500" dirty="0"/>
              <a:t>öğrenmeye rehberlik </a:t>
            </a:r>
            <a:r>
              <a:rPr lang="tr-TR" sz="2500" dirty="0" smtClean="0"/>
              <a:t>edendir. </a:t>
            </a:r>
          </a:p>
          <a:p>
            <a:pPr marL="114300" lvl="0" algn="just" fontAlgn="base">
              <a:spcBef>
                <a:spcPct val="20000"/>
              </a:spcBef>
              <a:spcAft>
                <a:spcPct val="0"/>
              </a:spcAft>
              <a:buClr>
                <a:srgbClr val="4E67C8"/>
              </a:buClr>
            </a:pPr>
            <a:r>
              <a:rPr lang="tr-TR" sz="2500" dirty="0" smtClean="0"/>
              <a:t>Eyleme</a:t>
            </a:r>
            <a:r>
              <a:rPr lang="tr-TR" sz="2500" dirty="0"/>
              <a:t>, araştırmaya, yaparak öğrenmeye önem verirken kitapları ezberletmekten, bilgileri harfi harfine öğretmekten </a:t>
            </a:r>
            <a:r>
              <a:rPr lang="tr-TR" sz="2500" dirty="0" smtClean="0"/>
              <a:t>kaçınır. </a:t>
            </a:r>
          </a:p>
          <a:p>
            <a:pPr marL="114300" lvl="0" algn="just" fontAlgn="base">
              <a:spcBef>
                <a:spcPct val="20000"/>
              </a:spcBef>
              <a:spcAft>
                <a:spcPct val="0"/>
              </a:spcAft>
              <a:buClr>
                <a:srgbClr val="4E67C8"/>
              </a:buClr>
            </a:pPr>
            <a:r>
              <a:rPr lang="tr-TR" sz="2500" dirty="0" smtClean="0"/>
              <a:t>Çocuk</a:t>
            </a:r>
            <a:r>
              <a:rPr lang="tr-TR" sz="2500" dirty="0"/>
              <a:t>, ayartıcı bir toplumun kötülükleri tarafından bozulmamış ilkel ama asil ruhlu bir varlık olarak tanımlanır.</a:t>
            </a:r>
            <a:endParaRPr lang="tr-TR" altLang="tr-TR" sz="25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754317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916832"/>
            <a:ext cx="8229600" cy="4525963"/>
          </a:xfrm>
        </p:spPr>
        <p:txBody>
          <a:bodyPr>
            <a:normAutofit/>
          </a:bodyPr>
          <a:lstStyle/>
          <a:p>
            <a:pPr marL="0" indent="0" algn="ctr">
              <a:buNone/>
            </a:pPr>
            <a:r>
              <a:rPr lang="tr-TR" sz="6000" dirty="0" smtClean="0">
                <a:solidFill>
                  <a:schemeClr val="bg1"/>
                </a:solidFill>
              </a:rPr>
              <a:t>PRAGMATİZM</a:t>
            </a:r>
            <a:endParaRPr lang="tr-TR" sz="6000" dirty="0">
              <a:solidFill>
                <a:schemeClr val="bg1"/>
              </a:solidFill>
            </a:endParaRPr>
          </a:p>
        </p:txBody>
      </p:sp>
    </p:spTree>
    <p:extLst>
      <p:ext uri="{BB962C8B-B14F-4D97-AF65-F5344CB8AC3E}">
        <p14:creationId xmlns:p14="http://schemas.microsoft.com/office/powerpoint/2010/main" val="1476240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71192" y="836712"/>
            <a:ext cx="7272808" cy="4333494"/>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sz="2600" dirty="0"/>
              <a:t>Pragmatizm 20. </a:t>
            </a:r>
            <a:r>
              <a:rPr lang="tr-TR" sz="2600" dirty="0" err="1" smtClean="0"/>
              <a:t>y.y’da</a:t>
            </a:r>
            <a:r>
              <a:rPr lang="tr-TR" sz="2600" dirty="0" smtClean="0"/>
              <a:t> </a:t>
            </a:r>
            <a:r>
              <a:rPr lang="tr-TR" sz="2600" dirty="0"/>
              <a:t>Amerika’da Ortaya Çıkmıştır.</a:t>
            </a:r>
          </a:p>
          <a:p>
            <a:pPr marL="114300" lvl="0" algn="just" fontAlgn="base">
              <a:spcBef>
                <a:spcPct val="20000"/>
              </a:spcBef>
              <a:spcAft>
                <a:spcPct val="0"/>
              </a:spcAft>
              <a:buClr>
                <a:srgbClr val="4E67C8"/>
              </a:buClr>
            </a:pPr>
            <a:r>
              <a:rPr lang="tr-TR" sz="2600" dirty="0"/>
              <a:t>Geleneksel Felsefeler Doğrunun İnsanın Deneyimlerinden Bağımsız Genel Geçer Olduğunu Savunurlar. </a:t>
            </a:r>
          </a:p>
          <a:p>
            <a:pPr marL="114300" lvl="0" algn="just" fontAlgn="base">
              <a:spcBef>
                <a:spcPct val="20000"/>
              </a:spcBef>
              <a:spcAft>
                <a:spcPct val="0"/>
              </a:spcAft>
              <a:buClr>
                <a:srgbClr val="4E67C8"/>
              </a:buClr>
            </a:pPr>
            <a:r>
              <a:rPr lang="tr-TR" sz="2600" dirty="0"/>
              <a:t>Pragmatistler Doğrunun İnsanın Yaşantısından (Deneyimlerinden) Kaynaklanan Deneysel/</a:t>
            </a:r>
            <a:r>
              <a:rPr lang="tr-TR" sz="2600" dirty="0" err="1"/>
              <a:t>Pratiksel</a:t>
            </a:r>
            <a:r>
              <a:rPr lang="tr-TR" sz="2600" dirty="0"/>
              <a:t> Bir Olgu Olduğunu İleri Sürer.</a:t>
            </a:r>
          </a:p>
          <a:p>
            <a:pPr marL="114300" lvl="0" algn="just" fontAlgn="base">
              <a:spcBef>
                <a:spcPct val="20000"/>
              </a:spcBef>
              <a:spcAft>
                <a:spcPct val="0"/>
              </a:spcAft>
              <a:buClr>
                <a:srgbClr val="4E67C8"/>
              </a:buClr>
            </a:pPr>
            <a:r>
              <a:rPr lang="tr-TR" sz="2600" dirty="0"/>
              <a:t>Pragmatik Felsefeciler Eylemlerimizin Sonuçlarının Tamamen Bilimsel Bir Tavırla Test Edilmesinden yanadırlar.</a:t>
            </a: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31379373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1024151"/>
            <a:ext cx="7272808" cy="3053144"/>
          </a:xfrm>
          <a:prstGeom prst="rect">
            <a:avLst/>
          </a:prstGeom>
          <a:noFill/>
        </p:spPr>
        <p:txBody>
          <a:bodyPr wrap="square" rtlCol="0">
            <a:spAutoFit/>
          </a:bodyPr>
          <a:lstStyle/>
          <a:p>
            <a:pPr marL="342900" lvl="0" indent="-228600" algn="just" fontAlgn="base">
              <a:spcBef>
                <a:spcPct val="20000"/>
              </a:spcBef>
              <a:spcAft>
                <a:spcPct val="0"/>
              </a:spcAft>
              <a:buClr>
                <a:srgbClr val="4E67C8"/>
              </a:buClr>
              <a:buFont typeface="Arial" charset="0"/>
              <a:buChar char="•"/>
            </a:pPr>
            <a:r>
              <a:rPr lang="tr-TR" altLang="tr-TR" sz="2600" dirty="0">
                <a:solidFill>
                  <a:prstClr val="black"/>
                </a:solidFill>
              </a:rPr>
              <a:t>Pragmatizmin odak noktası </a:t>
            </a:r>
            <a:r>
              <a:rPr lang="tr-TR" altLang="tr-TR" sz="2600" dirty="0" smtClean="0">
                <a:solidFill>
                  <a:prstClr val="black"/>
                </a:solidFill>
              </a:rPr>
              <a:t>John </a:t>
            </a:r>
            <a:r>
              <a:rPr lang="tr-TR" altLang="tr-TR" sz="2600" dirty="0" err="1" smtClean="0">
                <a:solidFill>
                  <a:prstClr val="black"/>
                </a:solidFill>
              </a:rPr>
              <a:t>Dewey’in</a:t>
            </a:r>
            <a:r>
              <a:rPr lang="tr-TR" altLang="tr-TR" sz="2600" dirty="0" smtClean="0">
                <a:solidFill>
                  <a:prstClr val="black"/>
                </a:solidFill>
              </a:rPr>
              <a:t> </a:t>
            </a:r>
            <a:r>
              <a:rPr lang="tr-TR" altLang="tr-TR" sz="2600" dirty="0">
                <a:solidFill>
                  <a:prstClr val="black"/>
                </a:solidFill>
              </a:rPr>
              <a:t>deneyci ya da faydacı düşünceleri oluşturmaktadır.</a:t>
            </a:r>
          </a:p>
          <a:p>
            <a:pPr marL="342900" lvl="0" indent="-228600" algn="just" fontAlgn="base">
              <a:spcBef>
                <a:spcPct val="20000"/>
              </a:spcBef>
              <a:spcAft>
                <a:spcPct val="0"/>
              </a:spcAft>
              <a:buClr>
                <a:srgbClr val="4E67C8"/>
              </a:buClr>
              <a:buFont typeface="Arial" charset="0"/>
              <a:buChar char="•"/>
            </a:pPr>
            <a:r>
              <a:rPr lang="tr-TR" altLang="tr-TR" sz="2600" dirty="0" err="1">
                <a:solidFill>
                  <a:prstClr val="black"/>
                </a:solidFill>
              </a:rPr>
              <a:t>Dewey’e</a:t>
            </a:r>
            <a:r>
              <a:rPr lang="tr-TR" altLang="tr-TR" sz="2600" dirty="0">
                <a:solidFill>
                  <a:prstClr val="black"/>
                </a:solidFill>
              </a:rPr>
              <a:t> göre, felsefenin yöntemi, bilimin yöntemi gibi </a:t>
            </a:r>
            <a:r>
              <a:rPr lang="tr-TR" altLang="tr-TR" sz="2600" dirty="0" smtClean="0">
                <a:solidFill>
                  <a:prstClr val="black"/>
                </a:solidFill>
              </a:rPr>
              <a:t>deneyseldir. Düşüncelerimiz </a:t>
            </a:r>
            <a:r>
              <a:rPr lang="tr-TR" altLang="tr-TR" sz="2600" dirty="0">
                <a:solidFill>
                  <a:prstClr val="black"/>
                </a:solidFill>
              </a:rPr>
              <a:t>de insan problemlerinin çözümünde kullanılan araçlardır.</a:t>
            </a:r>
          </a:p>
          <a:p>
            <a:pPr marL="342900" lvl="0" indent="-228600" algn="just" fontAlgn="base">
              <a:spcBef>
                <a:spcPct val="20000"/>
              </a:spcBef>
              <a:spcAft>
                <a:spcPct val="0"/>
              </a:spcAft>
              <a:buClr>
                <a:srgbClr val="4E67C8"/>
              </a:buClr>
              <a:buFont typeface="Arial" charset="0"/>
              <a:buChar char="•"/>
            </a:pPr>
            <a:r>
              <a:rPr lang="tr-TR" altLang="tr-TR" sz="2600" dirty="0" err="1">
                <a:solidFill>
                  <a:prstClr val="black"/>
                </a:solidFill>
              </a:rPr>
              <a:t>Dewey</a:t>
            </a:r>
            <a:r>
              <a:rPr lang="tr-TR" altLang="tr-TR" sz="2600" dirty="0">
                <a:solidFill>
                  <a:prstClr val="black"/>
                </a:solidFill>
              </a:rPr>
              <a:t>, düşüncelerini eğitim problemleri üzerinde yoğunlaştıran bir filozoftur. </a:t>
            </a: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2358543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35696" y="764704"/>
            <a:ext cx="7308304" cy="5262979"/>
          </a:xfrm>
          <a:prstGeom prst="rect">
            <a:avLst/>
          </a:prstGeom>
          <a:noFill/>
        </p:spPr>
        <p:txBody>
          <a:bodyPr wrap="square" rtlCol="0">
            <a:spAutoFit/>
          </a:bodyPr>
          <a:lstStyle/>
          <a:p>
            <a:pPr algn="just"/>
            <a:r>
              <a:rPr lang="tr-TR" sz="2400" dirty="0">
                <a:cs typeface="Times New Roman" pitchFamily="18" charset="0"/>
              </a:rPr>
              <a:t>Metafizikte idealizm, bütün fiziksel nesnelerin bütünüyle zihne bağımlı olduğu, onların bilincinde olan bir zihin olmaksızın metafizik anlamda hiçbir varlıkları olmadığı anlayışına karşılık gelmektedir. </a:t>
            </a:r>
            <a:endParaRPr lang="tr-TR" sz="2400" dirty="0" smtClean="0">
              <a:cs typeface="Times New Roman" pitchFamily="18" charset="0"/>
            </a:endParaRPr>
          </a:p>
          <a:p>
            <a:pPr algn="just"/>
            <a:endParaRPr lang="tr-TR" sz="2400" dirty="0">
              <a:cs typeface="Times New Roman" pitchFamily="18" charset="0"/>
            </a:endParaRPr>
          </a:p>
          <a:p>
            <a:pPr algn="just"/>
            <a:r>
              <a:rPr lang="tr-TR" sz="2400" dirty="0" smtClean="0">
                <a:cs typeface="Times New Roman" pitchFamily="18" charset="0"/>
              </a:rPr>
              <a:t>Bir </a:t>
            </a:r>
            <a:r>
              <a:rPr lang="tr-TR" sz="2400" dirty="0">
                <a:cs typeface="Times New Roman" pitchFamily="18" charset="0"/>
              </a:rPr>
              <a:t>başka deyişle, metafizik idealizme göre gerçeklik her durumda zihne bağımlı olduğu için gerçekliğin gerçek bilgisi ancak tinsel bir bilinç kaynağına başvurularak elde edilebilirdir. </a:t>
            </a:r>
            <a:endParaRPr lang="tr-TR" sz="2400" dirty="0" smtClean="0">
              <a:cs typeface="Times New Roman" pitchFamily="18" charset="0"/>
            </a:endParaRPr>
          </a:p>
          <a:p>
            <a:pPr algn="just"/>
            <a:endParaRPr lang="tr-TR" sz="2400" dirty="0">
              <a:cs typeface="Times New Roman" pitchFamily="18" charset="0"/>
            </a:endParaRPr>
          </a:p>
          <a:p>
            <a:pPr algn="just"/>
            <a:r>
              <a:rPr lang="tr-TR" sz="2400" dirty="0" smtClean="0">
                <a:cs typeface="Times New Roman" pitchFamily="18" charset="0"/>
              </a:rPr>
              <a:t>Buna </a:t>
            </a:r>
            <a:r>
              <a:rPr lang="tr-TR" sz="2400" dirty="0">
                <a:cs typeface="Times New Roman" pitchFamily="18" charset="0"/>
              </a:rPr>
              <a:t>karşı, idealizm ile taban tabana zıt bir konuma yerleştirilip temellendirilen Maddecilik, zihnin ya da bilincin bütünler halinde fiziksel öğeler ile süreçlere indirgenebileceğini savunmaktadır.</a:t>
            </a:r>
          </a:p>
        </p:txBody>
      </p:sp>
    </p:spTree>
    <p:extLst>
      <p:ext uri="{BB962C8B-B14F-4D97-AF65-F5344CB8AC3E}">
        <p14:creationId xmlns:p14="http://schemas.microsoft.com/office/powerpoint/2010/main" val="10023872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332656"/>
            <a:ext cx="7195289" cy="6574107"/>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altLang="tr-TR" sz="2600" b="1" dirty="0" smtClean="0">
                <a:solidFill>
                  <a:srgbClr val="002060"/>
                </a:solidFill>
              </a:rPr>
              <a:t>JOHN DEWEY</a:t>
            </a:r>
            <a:endParaRPr lang="tr-TR" altLang="tr-TR" sz="2600" dirty="0">
              <a:solidFill>
                <a:srgbClr val="002060"/>
              </a:solidFill>
            </a:endParaRPr>
          </a:p>
          <a:p>
            <a:pPr marL="114300" lvl="0" algn="just" fontAlgn="base">
              <a:spcBef>
                <a:spcPct val="20000"/>
              </a:spcBef>
              <a:spcAft>
                <a:spcPct val="0"/>
              </a:spcAft>
              <a:buClr>
                <a:srgbClr val="4E67C8"/>
              </a:buClr>
            </a:pPr>
            <a:r>
              <a:rPr lang="tr-TR" altLang="tr-TR" sz="2600" dirty="0" smtClean="0">
                <a:solidFill>
                  <a:prstClr val="black"/>
                </a:solidFill>
              </a:rPr>
              <a:t>Chicago Üniversitesinde 1896’dan </a:t>
            </a:r>
            <a:r>
              <a:rPr lang="tr-TR" altLang="tr-TR" sz="2600" dirty="0">
                <a:solidFill>
                  <a:prstClr val="black"/>
                </a:solidFill>
              </a:rPr>
              <a:t>1904’e kadar </a:t>
            </a:r>
            <a:r>
              <a:rPr lang="tr-TR" altLang="tr-TR" sz="2600" dirty="0" smtClean="0">
                <a:solidFill>
                  <a:prstClr val="black"/>
                </a:solidFill>
              </a:rPr>
              <a:t>laboratuvar </a:t>
            </a:r>
            <a:r>
              <a:rPr lang="tr-TR" altLang="tr-TR" sz="2600" dirty="0">
                <a:solidFill>
                  <a:prstClr val="black"/>
                </a:solidFill>
              </a:rPr>
              <a:t>okulunu yönetmiştir. </a:t>
            </a:r>
            <a:endParaRPr lang="tr-TR" altLang="tr-TR" sz="2600" dirty="0" smtClean="0">
              <a:solidFill>
                <a:prstClr val="black"/>
              </a:solidFill>
            </a:endParaRPr>
          </a:p>
          <a:p>
            <a:pPr marL="114300" lvl="0" algn="just" fontAlgn="base">
              <a:spcBef>
                <a:spcPct val="20000"/>
              </a:spcBef>
              <a:spcAft>
                <a:spcPct val="0"/>
              </a:spcAft>
              <a:buClr>
                <a:srgbClr val="4E67C8"/>
              </a:buClr>
            </a:pPr>
            <a:r>
              <a:rPr lang="tr-TR" altLang="tr-TR" sz="2600" dirty="0" smtClean="0">
                <a:solidFill>
                  <a:prstClr val="black"/>
                </a:solidFill>
              </a:rPr>
              <a:t>4 </a:t>
            </a:r>
            <a:r>
              <a:rPr lang="tr-TR" altLang="tr-TR" sz="2600" dirty="0">
                <a:solidFill>
                  <a:prstClr val="black"/>
                </a:solidFill>
              </a:rPr>
              <a:t>yaşından 14 yaşına kadar devam eden çocuklar grup olarak çalışma imkanı bulmuşlardır. </a:t>
            </a:r>
            <a:endParaRPr lang="tr-TR" altLang="tr-TR" sz="2600" dirty="0" smtClean="0">
              <a:solidFill>
                <a:prstClr val="black"/>
              </a:solidFill>
            </a:endParaRPr>
          </a:p>
          <a:p>
            <a:pPr marL="114300" lvl="0" algn="just" fontAlgn="base">
              <a:spcBef>
                <a:spcPct val="20000"/>
              </a:spcBef>
              <a:spcAft>
                <a:spcPct val="0"/>
              </a:spcAft>
              <a:buClr>
                <a:srgbClr val="4E67C8"/>
              </a:buClr>
            </a:pPr>
            <a:r>
              <a:rPr lang="tr-TR" altLang="tr-TR" sz="2600" dirty="0" smtClean="0">
                <a:solidFill>
                  <a:prstClr val="black"/>
                </a:solidFill>
              </a:rPr>
              <a:t>Ayrıca </a:t>
            </a:r>
            <a:r>
              <a:rPr lang="tr-TR" altLang="tr-TR" sz="2600" dirty="0">
                <a:solidFill>
                  <a:prstClr val="black"/>
                </a:solidFill>
              </a:rPr>
              <a:t>bu okulda oyun, araştırma, doğa araştırması ve kendini ifade gibi aktivitelere yer veren </a:t>
            </a:r>
            <a:r>
              <a:rPr lang="tr-TR" altLang="tr-TR" sz="2600" b="1" dirty="0">
                <a:solidFill>
                  <a:prstClr val="black"/>
                </a:solidFill>
              </a:rPr>
              <a:t>aktif öğretim yöntemi </a:t>
            </a:r>
            <a:r>
              <a:rPr lang="tr-TR" altLang="tr-TR" sz="2600" dirty="0">
                <a:solidFill>
                  <a:prstClr val="black"/>
                </a:solidFill>
              </a:rPr>
              <a:t>uygulanmıştır. </a:t>
            </a:r>
            <a:endParaRPr lang="tr-TR" altLang="tr-TR" sz="2600" dirty="0" smtClean="0">
              <a:solidFill>
                <a:prstClr val="black"/>
              </a:solidFill>
            </a:endParaRPr>
          </a:p>
          <a:p>
            <a:pPr marL="114300" lvl="0" algn="just" fontAlgn="base">
              <a:spcBef>
                <a:spcPct val="20000"/>
              </a:spcBef>
              <a:spcAft>
                <a:spcPct val="0"/>
              </a:spcAft>
              <a:buClr>
                <a:srgbClr val="4E67C8"/>
              </a:buClr>
            </a:pPr>
            <a:r>
              <a:rPr lang="tr-TR" altLang="tr-TR" sz="2600" dirty="0" smtClean="0">
                <a:solidFill>
                  <a:prstClr val="black"/>
                </a:solidFill>
              </a:rPr>
              <a:t>Bu </a:t>
            </a:r>
            <a:r>
              <a:rPr lang="tr-TR" altLang="tr-TR" sz="2600" dirty="0">
                <a:solidFill>
                  <a:prstClr val="black"/>
                </a:solidFill>
              </a:rPr>
              <a:t>faaliyetlerle öğreneni uyarılması ve ona önceki yaşantılarının yeniden hatırlatılması planlanmış ve bunun için okul küçük bir toplum modeli haline getirilmiştir. </a:t>
            </a:r>
            <a:endParaRPr lang="tr-TR" altLang="tr-TR" sz="2600" dirty="0" smtClean="0">
              <a:solidFill>
                <a:prstClr val="black"/>
              </a:solidFill>
            </a:endParaRPr>
          </a:p>
          <a:p>
            <a:pPr marL="114300" lvl="0" algn="just" fontAlgn="base">
              <a:spcBef>
                <a:spcPct val="20000"/>
              </a:spcBef>
              <a:spcAft>
                <a:spcPct val="0"/>
              </a:spcAft>
              <a:buClr>
                <a:srgbClr val="4E67C8"/>
              </a:buClr>
            </a:pPr>
            <a:r>
              <a:rPr lang="tr-TR" altLang="tr-TR" sz="2600" dirty="0" smtClean="0">
                <a:solidFill>
                  <a:prstClr val="black"/>
                </a:solidFill>
              </a:rPr>
              <a:t>Çocukların </a:t>
            </a:r>
            <a:r>
              <a:rPr lang="tr-TR" altLang="tr-TR" sz="2600" dirty="0">
                <a:solidFill>
                  <a:prstClr val="black"/>
                </a:solidFill>
              </a:rPr>
              <a:t>bireysel eğilimleri </a:t>
            </a:r>
            <a:r>
              <a:rPr lang="tr-TR" altLang="tr-TR" sz="2600" dirty="0" smtClean="0">
                <a:solidFill>
                  <a:prstClr val="black"/>
                </a:solidFill>
              </a:rPr>
              <a:t>bir </a:t>
            </a:r>
            <a:r>
              <a:rPr lang="tr-TR" altLang="tr-TR" sz="2600" dirty="0">
                <a:solidFill>
                  <a:prstClr val="black"/>
                </a:solidFill>
              </a:rPr>
              <a:t>arada yaşanılan </a:t>
            </a:r>
            <a:r>
              <a:rPr lang="tr-TR" altLang="tr-TR" sz="2600" dirty="0" smtClean="0">
                <a:solidFill>
                  <a:prstClr val="black"/>
                </a:solidFill>
              </a:rPr>
              <a:t>bu okul </a:t>
            </a:r>
            <a:r>
              <a:rPr lang="tr-TR" altLang="tr-TR" sz="2600" dirty="0">
                <a:solidFill>
                  <a:prstClr val="black"/>
                </a:solidFill>
              </a:rPr>
              <a:t>topluluğunda yönlendirilir.</a:t>
            </a: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21443083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6169" y="620688"/>
            <a:ext cx="7272808" cy="5213735"/>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altLang="tr-TR" sz="2600" b="1" dirty="0" smtClean="0">
                <a:solidFill>
                  <a:srgbClr val="002060"/>
                </a:solidFill>
              </a:rPr>
              <a:t>  JOHN DEWEY</a:t>
            </a:r>
            <a:endParaRPr lang="tr-TR" altLang="tr-TR" sz="2600" dirty="0">
              <a:solidFill>
                <a:srgbClr val="002060"/>
              </a:solidFill>
            </a:endParaRPr>
          </a:p>
          <a:p>
            <a:pPr marL="114300" lvl="0" algn="just" fontAlgn="base">
              <a:spcBef>
                <a:spcPct val="20000"/>
              </a:spcBef>
              <a:spcAft>
                <a:spcPct val="0"/>
              </a:spcAft>
              <a:buClr>
                <a:srgbClr val="4E67C8"/>
              </a:buClr>
            </a:pPr>
            <a:endParaRPr lang="tr-TR" altLang="tr-TR" sz="2600" dirty="0" smtClean="0">
              <a:solidFill>
                <a:prstClr val="black"/>
              </a:solidFill>
            </a:endParaRPr>
          </a:p>
          <a:p>
            <a:pPr marL="114300" lvl="0" algn="just" fontAlgn="base">
              <a:spcBef>
                <a:spcPct val="20000"/>
              </a:spcBef>
              <a:spcAft>
                <a:spcPct val="0"/>
              </a:spcAft>
              <a:buClr>
                <a:srgbClr val="4E67C8"/>
              </a:buClr>
            </a:pPr>
            <a:r>
              <a:rPr lang="tr-TR" altLang="tr-TR" sz="2600" dirty="0" err="1" smtClean="0">
                <a:solidFill>
                  <a:prstClr val="black"/>
                </a:solidFill>
              </a:rPr>
              <a:t>Dewey</a:t>
            </a:r>
            <a:r>
              <a:rPr lang="tr-TR" altLang="tr-TR" sz="2600" dirty="0" smtClean="0">
                <a:solidFill>
                  <a:prstClr val="black"/>
                </a:solidFill>
              </a:rPr>
              <a:t> </a:t>
            </a:r>
            <a:r>
              <a:rPr lang="tr-TR" altLang="tr-TR" sz="2600" dirty="0">
                <a:solidFill>
                  <a:prstClr val="black"/>
                </a:solidFill>
              </a:rPr>
              <a:t>okulun işlevini bir eğitim reformu yaratacak yeni düşünceler/idealler ve standartlar ışığında belirlemiştir. </a:t>
            </a:r>
            <a:endParaRPr lang="tr-TR" altLang="tr-TR" sz="2600" dirty="0" smtClean="0">
              <a:solidFill>
                <a:prstClr val="black"/>
              </a:solidFill>
            </a:endParaRPr>
          </a:p>
          <a:p>
            <a:pPr marL="114300" lvl="0" algn="just" fontAlgn="base">
              <a:spcBef>
                <a:spcPct val="20000"/>
              </a:spcBef>
              <a:spcAft>
                <a:spcPct val="0"/>
              </a:spcAft>
              <a:buClr>
                <a:srgbClr val="4E67C8"/>
              </a:buClr>
            </a:pPr>
            <a:r>
              <a:rPr lang="tr-TR" altLang="tr-TR" sz="2600" dirty="0" smtClean="0">
                <a:solidFill>
                  <a:prstClr val="black"/>
                </a:solidFill>
              </a:rPr>
              <a:t>O</a:t>
            </a:r>
            <a:r>
              <a:rPr lang="tr-TR" altLang="tr-TR" sz="2600" dirty="0">
                <a:solidFill>
                  <a:prstClr val="black"/>
                </a:solidFill>
              </a:rPr>
              <a:t>, okulun sosyal işlevine çok önem verir; çünkü okul «özel bir sosyal topluluk» ve «sosyal bir çevre</a:t>
            </a:r>
            <a:r>
              <a:rPr lang="tr-TR" altLang="tr-TR" sz="2600" dirty="0" smtClean="0">
                <a:solidFill>
                  <a:prstClr val="black"/>
                </a:solidFill>
              </a:rPr>
              <a:t>» </a:t>
            </a:r>
            <a:r>
              <a:rPr lang="tr-TR" altLang="tr-TR" sz="2600" dirty="0" err="1" smtClean="0">
                <a:solidFill>
                  <a:prstClr val="black"/>
                </a:solidFill>
              </a:rPr>
              <a:t>dir</a:t>
            </a:r>
            <a:r>
              <a:rPr lang="tr-TR" altLang="tr-TR" sz="2600" dirty="0">
                <a:solidFill>
                  <a:prstClr val="black"/>
                </a:solidFill>
              </a:rPr>
              <a:t>. Ona göre küçük bir toplum modeli olan okul, çocuğun asıl topluma hazırlanmasını kolaylaştırırken, kendini ifade etmesini ve güçlerini kontrol altına almasını sağlar.</a:t>
            </a: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6763636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11726" y="0"/>
            <a:ext cx="7432273" cy="6863417"/>
          </a:xfrm>
          <a:prstGeom prst="rect">
            <a:avLst/>
          </a:prstGeom>
          <a:noFill/>
        </p:spPr>
        <p:txBody>
          <a:bodyPr wrap="square" rtlCol="0">
            <a:spAutoFit/>
          </a:bodyPr>
          <a:lstStyle/>
          <a:p>
            <a:pPr marL="114300" lvl="0" algn="just" fontAlgn="base">
              <a:spcBef>
                <a:spcPct val="20000"/>
              </a:spcBef>
              <a:spcAft>
                <a:spcPct val="0"/>
              </a:spcAft>
              <a:buClr>
                <a:srgbClr val="4E67C8"/>
              </a:buClr>
            </a:pPr>
            <a:endParaRPr lang="tr-TR" altLang="tr-TR" sz="2000" b="1" dirty="0" smtClean="0">
              <a:solidFill>
                <a:prstClr val="black"/>
              </a:solidFill>
            </a:endParaRPr>
          </a:p>
          <a:p>
            <a:pPr algn="just"/>
            <a:r>
              <a:rPr lang="tr-TR" sz="2400" dirty="0" err="1">
                <a:cs typeface="Arial" panose="020B0604020202020204" pitchFamily="34" charset="0"/>
              </a:rPr>
              <a:t>Dewey</a:t>
            </a:r>
            <a:r>
              <a:rPr lang="tr-TR" sz="2400" dirty="0">
                <a:cs typeface="Arial" panose="020B0604020202020204" pitchFamily="34" charset="0"/>
              </a:rPr>
              <a:t>, </a:t>
            </a:r>
            <a:r>
              <a:rPr lang="tr-TR" sz="2400" b="1" dirty="0">
                <a:cs typeface="Arial" panose="020B0604020202020204" pitchFamily="34" charset="0"/>
              </a:rPr>
              <a:t>«çocuk ve müfredat </a:t>
            </a:r>
            <a:r>
              <a:rPr lang="tr-TR" sz="2400" b="1" dirty="0" err="1">
                <a:cs typeface="Arial" panose="020B0604020202020204" pitchFamily="34" charset="0"/>
              </a:rPr>
              <a:t>program’da</a:t>
            </a:r>
            <a:r>
              <a:rPr lang="tr-TR" sz="2400" b="1" dirty="0">
                <a:cs typeface="Arial" panose="020B0604020202020204" pitchFamily="34" charset="0"/>
              </a:rPr>
              <a:t>» </a:t>
            </a:r>
            <a:r>
              <a:rPr lang="tr-TR" sz="2400" dirty="0">
                <a:cs typeface="Arial" panose="020B0604020202020204" pitchFamily="34" charset="0"/>
              </a:rPr>
              <a:t>adlı </a:t>
            </a:r>
            <a:r>
              <a:rPr lang="tr-TR" sz="2400" dirty="0" smtClean="0">
                <a:cs typeface="Arial" panose="020B0604020202020204" pitchFamily="34" charset="0"/>
              </a:rPr>
              <a:t>yapıtında </a:t>
            </a:r>
            <a:r>
              <a:rPr lang="tr-TR" sz="2400" dirty="0">
                <a:cs typeface="Arial" panose="020B0604020202020204" pitchFamily="34" charset="0"/>
              </a:rPr>
              <a:t>müfredat programlarla, çocuğun ilgisi ve gelişim evresi arasında kurulan </a:t>
            </a:r>
            <a:r>
              <a:rPr lang="tr-TR" sz="2400" dirty="0" smtClean="0">
                <a:cs typeface="Arial" panose="020B0604020202020204" pitchFamily="34" charset="0"/>
              </a:rPr>
              <a:t>ilişkidir. </a:t>
            </a:r>
          </a:p>
          <a:p>
            <a:pPr algn="just"/>
            <a:r>
              <a:rPr lang="tr-TR" sz="2400" dirty="0" smtClean="0">
                <a:cs typeface="Arial" panose="020B0604020202020204" pitchFamily="34" charset="0"/>
              </a:rPr>
              <a:t>Öğrenmede </a:t>
            </a:r>
            <a:r>
              <a:rPr lang="tr-TR" sz="2400" dirty="0">
                <a:cs typeface="Arial" panose="020B0604020202020204" pitchFamily="34" charset="0"/>
              </a:rPr>
              <a:t>kişinin deneyimlerini/yaşantılarını temel alan </a:t>
            </a:r>
            <a:r>
              <a:rPr lang="tr-TR" sz="2400" dirty="0" err="1" smtClean="0">
                <a:cs typeface="Arial" panose="020B0604020202020204" pitchFamily="34" charset="0"/>
              </a:rPr>
              <a:t>Dewey</a:t>
            </a:r>
            <a:r>
              <a:rPr lang="tr-TR" sz="2400" dirty="0">
                <a:cs typeface="Arial" panose="020B0604020202020204" pitchFamily="34" charset="0"/>
              </a:rPr>
              <a:t>, çocuğun hazır bilgilerinden hareket eden bir öğretimi tavsiye eder.</a:t>
            </a:r>
          </a:p>
          <a:p>
            <a:pPr algn="just"/>
            <a:r>
              <a:rPr lang="tr-TR" sz="2400" dirty="0" err="1">
                <a:cs typeface="Arial" panose="020B0604020202020204" pitchFamily="34" charset="0"/>
              </a:rPr>
              <a:t>Dewey</a:t>
            </a:r>
            <a:r>
              <a:rPr lang="tr-TR" sz="2400" dirty="0">
                <a:cs typeface="Arial" panose="020B0604020202020204" pitchFamily="34" charset="0"/>
              </a:rPr>
              <a:t>, problem çözümlerine dayalı deneysel düşünmeyi savunur. Bilimsel yönteme dayalı bir düşünme ile varsayılan hipotezlerden hareketle sınırları belirli tanımlara varılır. </a:t>
            </a:r>
            <a:endParaRPr lang="tr-TR" sz="2400" dirty="0" smtClean="0">
              <a:cs typeface="Arial" panose="020B0604020202020204" pitchFamily="34" charset="0"/>
            </a:endParaRPr>
          </a:p>
          <a:p>
            <a:pPr algn="just"/>
            <a:r>
              <a:rPr lang="tr-TR" sz="2400" dirty="0" err="1" smtClean="0">
                <a:cs typeface="Arial" panose="020B0604020202020204" pitchFamily="34" charset="0"/>
              </a:rPr>
              <a:t>Dewey’in</a:t>
            </a:r>
            <a:r>
              <a:rPr lang="tr-TR" sz="2400" dirty="0" smtClean="0">
                <a:cs typeface="Arial" panose="020B0604020202020204" pitchFamily="34" charset="0"/>
              </a:rPr>
              <a:t> </a:t>
            </a:r>
            <a:r>
              <a:rPr lang="tr-TR" sz="2400" dirty="0">
                <a:cs typeface="Arial" panose="020B0604020202020204" pitchFamily="34" charset="0"/>
              </a:rPr>
              <a:t>tanımladığı şekliyle düşünme, problem çözümüne dayalı bir eğitimsel araştırma yöntemidir.</a:t>
            </a:r>
          </a:p>
          <a:p>
            <a:pPr algn="just"/>
            <a:r>
              <a:rPr lang="tr-TR" sz="2400" dirty="0" err="1">
                <a:cs typeface="Arial" panose="020B0604020202020204" pitchFamily="34" charset="0"/>
              </a:rPr>
              <a:t>Dewey</a:t>
            </a:r>
            <a:r>
              <a:rPr lang="tr-TR" sz="2400" dirty="0">
                <a:cs typeface="Arial" panose="020B0604020202020204" pitchFamily="34" charset="0"/>
              </a:rPr>
              <a:t>, temelde eğitimin araştırma özgürlüğünün olduğu demokratik bir ortamda çok daha etkili yapılacağını savunur.</a:t>
            </a:r>
          </a:p>
          <a:p>
            <a:pPr marL="342900" lvl="0" indent="-228600" algn="just" fontAlgn="base">
              <a:spcBef>
                <a:spcPct val="20000"/>
              </a:spcBef>
              <a:spcAft>
                <a:spcPct val="0"/>
              </a:spcAft>
              <a:buClr>
                <a:srgbClr val="4E67C8"/>
              </a:buClr>
              <a:buFont typeface="Arial" charset="0"/>
              <a:buChar char="•"/>
            </a:pPr>
            <a:endParaRPr lang="tr-TR" altLang="tr-TR" sz="2400" dirty="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8166079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11727" y="116632"/>
            <a:ext cx="7272808" cy="6537174"/>
          </a:xfrm>
          <a:prstGeom prst="rect">
            <a:avLst/>
          </a:prstGeom>
          <a:noFill/>
        </p:spPr>
        <p:txBody>
          <a:bodyPr wrap="square" rtlCol="0">
            <a:spAutoFit/>
          </a:bodyPr>
          <a:lstStyle/>
          <a:p>
            <a:pPr algn="just"/>
            <a:r>
              <a:rPr lang="tr-TR" sz="2400" dirty="0" err="1" smtClean="0">
                <a:cs typeface="Arial" panose="020B0604020202020204" pitchFamily="34" charset="0"/>
              </a:rPr>
              <a:t>Dewey’in</a:t>
            </a:r>
            <a:r>
              <a:rPr lang="tr-TR" sz="2400" dirty="0" smtClean="0">
                <a:cs typeface="Arial" panose="020B0604020202020204" pitchFamily="34" charset="0"/>
              </a:rPr>
              <a:t> </a:t>
            </a:r>
            <a:r>
              <a:rPr lang="tr-TR" sz="2400" dirty="0">
                <a:cs typeface="Arial" panose="020B0604020202020204" pitchFamily="34" charset="0"/>
              </a:rPr>
              <a:t>eğitim düşüncesi onun, düşünce ve </a:t>
            </a:r>
            <a:r>
              <a:rPr lang="tr-TR" sz="2400" dirty="0" smtClean="0">
                <a:cs typeface="Arial" panose="020B0604020202020204" pitchFamily="34" charset="0"/>
              </a:rPr>
              <a:t>eylemi </a:t>
            </a:r>
            <a:r>
              <a:rPr lang="tr-TR" sz="2400" dirty="0">
                <a:cs typeface="Arial" panose="020B0604020202020204" pitchFamily="34" charset="0"/>
              </a:rPr>
              <a:t>yaşantının/deneyin ayrılmaz unsurları olarak düşündüğü deneycilik görüşüne dayanır. </a:t>
            </a:r>
            <a:endParaRPr lang="tr-TR" sz="2400" dirty="0" smtClean="0">
              <a:cs typeface="Arial" panose="020B0604020202020204" pitchFamily="34" charset="0"/>
            </a:endParaRPr>
          </a:p>
          <a:p>
            <a:pPr algn="just"/>
            <a:endParaRPr lang="tr-TR" sz="2400" dirty="0" smtClean="0">
              <a:cs typeface="Arial" panose="020B0604020202020204" pitchFamily="34" charset="0"/>
            </a:endParaRPr>
          </a:p>
          <a:p>
            <a:pPr algn="just"/>
            <a:r>
              <a:rPr lang="tr-TR" sz="2400" dirty="0" smtClean="0">
                <a:cs typeface="Arial" panose="020B0604020202020204" pitchFamily="34" charset="0"/>
              </a:rPr>
              <a:t>Ona </a:t>
            </a:r>
            <a:r>
              <a:rPr lang="tr-TR" sz="2400" dirty="0">
                <a:cs typeface="Arial" panose="020B0604020202020204" pitchFamily="34" charset="0"/>
              </a:rPr>
              <a:t>göre düşünme ve eylem/pratik birbirinden ayrılmaz, düşünme eyleme dönüşmedikçe tamamlanmış sayılmaz</a:t>
            </a:r>
            <a:r>
              <a:rPr lang="tr-TR" sz="2400" dirty="0" smtClean="0">
                <a:cs typeface="Arial" panose="020B0604020202020204" pitchFamily="34" charset="0"/>
              </a:rPr>
              <a:t>.</a:t>
            </a:r>
          </a:p>
          <a:p>
            <a:pPr algn="just"/>
            <a:r>
              <a:rPr lang="tr-TR" sz="2400" dirty="0">
                <a:cs typeface="Arial" panose="020B0604020202020204" pitchFamily="34" charset="0"/>
              </a:rPr>
              <a:t>Eğitim liberaldir veya liberalleşmelidir, çünkü eğitim bireylere </a:t>
            </a:r>
            <a:r>
              <a:rPr lang="tr-TR" sz="2400" dirty="0" smtClean="0">
                <a:cs typeface="Arial" panose="020B0604020202020204" pitchFamily="34" charset="0"/>
              </a:rPr>
              <a:t>sosyal </a:t>
            </a:r>
            <a:r>
              <a:rPr lang="tr-TR" sz="2400" dirty="0">
                <a:cs typeface="Arial" panose="020B0604020202020204" pitchFamily="34" charset="0"/>
              </a:rPr>
              <a:t>ve mesleksel çeşitli problemlere ilişkin bir yöntem (metodoloji) kazandırarak onları özgürleştirir, güzel ve yararlı sanatlar arasındaki ayrım, güzellik ve işlevsellik bir araya getirilerek çözülmez. </a:t>
            </a:r>
            <a:endParaRPr lang="tr-TR" sz="2400" dirty="0" smtClean="0">
              <a:cs typeface="Arial" panose="020B0604020202020204" pitchFamily="34" charset="0"/>
            </a:endParaRPr>
          </a:p>
          <a:p>
            <a:pPr algn="just"/>
            <a:endParaRPr lang="tr-TR" sz="2400" dirty="0" smtClean="0">
              <a:cs typeface="Arial" panose="020B0604020202020204" pitchFamily="34" charset="0"/>
            </a:endParaRPr>
          </a:p>
          <a:p>
            <a:pPr algn="just"/>
            <a:r>
              <a:rPr lang="tr-TR" sz="2400" dirty="0" err="1" smtClean="0">
                <a:cs typeface="Arial" panose="020B0604020202020204" pitchFamily="34" charset="0"/>
              </a:rPr>
              <a:t>Dewey</a:t>
            </a:r>
            <a:r>
              <a:rPr lang="tr-TR" sz="2400" dirty="0">
                <a:cs typeface="Arial" panose="020B0604020202020204" pitchFamily="34" charset="0"/>
              </a:rPr>
              <a:t>, ‘deney kesin değildir</a:t>
            </a:r>
            <a:r>
              <a:rPr lang="tr-TR" sz="2400" dirty="0" smtClean="0">
                <a:cs typeface="Arial" panose="020B0604020202020204" pitchFamily="34" charset="0"/>
              </a:rPr>
              <a:t>’ tezini </a:t>
            </a:r>
            <a:r>
              <a:rPr lang="tr-TR" sz="2400" dirty="0">
                <a:cs typeface="Arial" panose="020B0604020202020204" pitchFamily="34" charset="0"/>
              </a:rPr>
              <a:t>ileri sürer. </a:t>
            </a:r>
            <a:r>
              <a:rPr lang="tr-TR" sz="2400" dirty="0" smtClean="0">
                <a:cs typeface="Arial" panose="020B0604020202020204" pitchFamily="34" charset="0"/>
              </a:rPr>
              <a:t>Var olmak </a:t>
            </a:r>
            <a:r>
              <a:rPr lang="tr-TR" sz="2400" dirty="0">
                <a:cs typeface="Arial" panose="020B0604020202020204" pitchFamily="34" charset="0"/>
              </a:rPr>
              <a:t>demek değişen bir dünyada bulunmak demektir. </a:t>
            </a:r>
          </a:p>
          <a:p>
            <a:pPr marL="114300" lvl="0" algn="just" fontAlgn="base">
              <a:spcBef>
                <a:spcPct val="20000"/>
              </a:spcBef>
              <a:spcAft>
                <a:spcPct val="0"/>
              </a:spcAft>
              <a:buClr>
                <a:srgbClr val="4E67C8"/>
              </a:buClr>
            </a:pPr>
            <a:endParaRPr lang="tr-TR" altLang="tr-TR" sz="2300" b="1" dirty="0" smtClean="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300" dirty="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3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20763611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11727" y="269184"/>
            <a:ext cx="7272808" cy="6592574"/>
          </a:xfrm>
          <a:prstGeom prst="rect">
            <a:avLst/>
          </a:prstGeom>
          <a:noFill/>
        </p:spPr>
        <p:txBody>
          <a:bodyPr wrap="square" rtlCol="0">
            <a:spAutoFit/>
          </a:bodyPr>
          <a:lstStyle/>
          <a:p>
            <a:pPr marL="114300" lvl="0" algn="just" fontAlgn="base">
              <a:spcBef>
                <a:spcPct val="20000"/>
              </a:spcBef>
              <a:spcAft>
                <a:spcPct val="0"/>
              </a:spcAft>
              <a:buClr>
                <a:srgbClr val="4E67C8"/>
              </a:buClr>
            </a:pPr>
            <a:r>
              <a:rPr lang="tr-TR" altLang="tr-TR" sz="2800" b="1" dirty="0" smtClean="0">
                <a:solidFill>
                  <a:prstClr val="black"/>
                </a:solidFill>
              </a:rPr>
              <a:t>Eğitim Felsefesinin Temeli</a:t>
            </a:r>
          </a:p>
          <a:p>
            <a:pPr marL="114300" lvl="0" algn="just" fontAlgn="base">
              <a:spcBef>
                <a:spcPct val="20000"/>
              </a:spcBef>
              <a:spcAft>
                <a:spcPct val="0"/>
              </a:spcAft>
              <a:buClr>
                <a:srgbClr val="4E67C8"/>
              </a:buClr>
            </a:pPr>
            <a:r>
              <a:rPr lang="tr-TR" altLang="tr-TR" sz="2400" dirty="0">
                <a:solidFill>
                  <a:prstClr val="black"/>
                </a:solidFill>
              </a:rPr>
              <a:t>1. öğrenen; yaşayan bir organizma, yaşamını sürdürmek için etki veya enerjiye sahip biyolojik ve sosyolojik bir fenomendir.</a:t>
            </a:r>
          </a:p>
          <a:p>
            <a:pPr marL="114300" lvl="0" algn="just" fontAlgn="base">
              <a:spcBef>
                <a:spcPct val="20000"/>
              </a:spcBef>
              <a:spcAft>
                <a:spcPct val="0"/>
              </a:spcAft>
              <a:buClr>
                <a:srgbClr val="4E67C8"/>
              </a:buClr>
            </a:pPr>
            <a:r>
              <a:rPr lang="tr-TR" altLang="tr-TR" sz="2400" dirty="0">
                <a:solidFill>
                  <a:prstClr val="black"/>
                </a:solidFill>
              </a:rPr>
              <a:t>2</a:t>
            </a:r>
            <a:r>
              <a:rPr lang="tr-TR" altLang="tr-TR" sz="2400" dirty="0" smtClean="0">
                <a:solidFill>
                  <a:prstClr val="black"/>
                </a:solidFill>
              </a:rPr>
              <a:t>. öğrenen </a:t>
            </a:r>
            <a:r>
              <a:rPr lang="tr-TR" altLang="tr-TR" sz="2400" dirty="0">
                <a:solidFill>
                  <a:prstClr val="black"/>
                </a:solidFill>
              </a:rPr>
              <a:t>hem doğal hem de sosyal bir çevrede yaşar</a:t>
            </a:r>
          </a:p>
          <a:p>
            <a:pPr marL="114300" lvl="0" algn="just" fontAlgn="base">
              <a:spcBef>
                <a:spcPct val="20000"/>
              </a:spcBef>
              <a:spcAft>
                <a:spcPct val="0"/>
              </a:spcAft>
              <a:buClr>
                <a:srgbClr val="4E67C8"/>
              </a:buClr>
            </a:pPr>
            <a:r>
              <a:rPr lang="tr-TR" altLang="tr-TR" sz="2400" dirty="0" smtClean="0">
                <a:solidFill>
                  <a:prstClr val="black"/>
                </a:solidFill>
              </a:rPr>
              <a:t>3.kendine </a:t>
            </a:r>
            <a:r>
              <a:rPr lang="tr-TR" altLang="tr-TR" sz="2400" dirty="0">
                <a:solidFill>
                  <a:prstClr val="black"/>
                </a:solidFill>
              </a:rPr>
              <a:t>özgü davranışlarla hareket eden öğrenen birey çevreyle sürekli bir ilişki halindedir.</a:t>
            </a:r>
          </a:p>
          <a:p>
            <a:pPr marL="114300" lvl="0" algn="just" fontAlgn="base">
              <a:spcBef>
                <a:spcPct val="20000"/>
              </a:spcBef>
              <a:spcAft>
                <a:spcPct val="0"/>
              </a:spcAft>
              <a:buClr>
                <a:srgbClr val="4E67C8"/>
              </a:buClr>
            </a:pPr>
            <a:r>
              <a:rPr lang="tr-TR" altLang="tr-TR" sz="2400" dirty="0">
                <a:solidFill>
                  <a:prstClr val="black"/>
                </a:solidFill>
              </a:rPr>
              <a:t>4</a:t>
            </a:r>
            <a:r>
              <a:rPr lang="tr-TR" altLang="tr-TR" sz="2400" dirty="0" smtClean="0">
                <a:solidFill>
                  <a:prstClr val="black"/>
                </a:solidFill>
              </a:rPr>
              <a:t>. Çevreyle </a:t>
            </a:r>
            <a:r>
              <a:rPr lang="tr-TR" altLang="tr-TR" sz="2400" dirty="0">
                <a:solidFill>
                  <a:prstClr val="black"/>
                </a:solidFill>
              </a:rPr>
              <a:t>ilişkisinde birey ihtiyaçlarını karşılamak için uğraşırken problemlerle karşılaşır.</a:t>
            </a:r>
          </a:p>
          <a:p>
            <a:pPr marL="114300" lvl="0" algn="just" fontAlgn="base">
              <a:spcBef>
                <a:spcPct val="20000"/>
              </a:spcBef>
              <a:spcAft>
                <a:spcPct val="0"/>
              </a:spcAft>
              <a:buClr>
                <a:srgbClr val="4E67C8"/>
              </a:buClr>
            </a:pPr>
            <a:r>
              <a:rPr lang="tr-TR" altLang="tr-TR" sz="2400" dirty="0">
                <a:solidFill>
                  <a:prstClr val="black"/>
                </a:solidFill>
              </a:rPr>
              <a:t>5</a:t>
            </a:r>
            <a:r>
              <a:rPr lang="tr-TR" altLang="tr-TR" sz="2400" dirty="0" smtClean="0">
                <a:solidFill>
                  <a:prstClr val="black"/>
                </a:solidFill>
              </a:rPr>
              <a:t>. Ve </a:t>
            </a:r>
            <a:r>
              <a:rPr lang="tr-TR" altLang="tr-TR" sz="2400" dirty="0">
                <a:solidFill>
                  <a:prstClr val="black"/>
                </a:solidFill>
              </a:rPr>
              <a:t>problemleri çözme sürecini öğrenmesi çevre içinde gerçekleşir.</a:t>
            </a:r>
          </a:p>
          <a:p>
            <a:pPr marL="342900" lvl="0" indent="-228600" algn="just" fontAlgn="base">
              <a:spcBef>
                <a:spcPct val="20000"/>
              </a:spcBef>
              <a:spcAft>
                <a:spcPct val="0"/>
              </a:spcAft>
              <a:buClr>
                <a:srgbClr val="4E67C8"/>
              </a:buClr>
              <a:buFont typeface="Arial" charset="0"/>
              <a:buChar char="•"/>
            </a:pPr>
            <a:endParaRPr lang="tr-TR" altLang="tr-TR" sz="2000" dirty="0" smtClean="0">
              <a:solidFill>
                <a:prstClr val="black"/>
              </a:solidFill>
            </a:endParaRPr>
          </a:p>
          <a:p>
            <a:pPr algn="just"/>
            <a:endParaRPr lang="tr-TR" sz="2000" dirty="0">
              <a:latin typeface="Arial" panose="020B0604020202020204" pitchFamily="34" charset="0"/>
              <a:cs typeface="Arial" panose="020B0604020202020204" pitchFamily="34" charset="0"/>
            </a:endParaRPr>
          </a:p>
          <a:p>
            <a:pPr marL="114300" lvl="0" algn="just" fontAlgn="base">
              <a:spcBef>
                <a:spcPct val="20000"/>
              </a:spcBef>
              <a:spcAft>
                <a:spcPct val="0"/>
              </a:spcAft>
              <a:buClr>
                <a:srgbClr val="4E67C8"/>
              </a:buClr>
            </a:pPr>
            <a:endParaRPr lang="tr-TR" altLang="tr-TR" sz="2000" b="1" dirty="0" smtClean="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17060006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35696" y="57149"/>
            <a:ext cx="7148839" cy="7712881"/>
          </a:xfrm>
          <a:prstGeom prst="rect">
            <a:avLst/>
          </a:prstGeom>
          <a:noFill/>
        </p:spPr>
        <p:txBody>
          <a:bodyPr wrap="square" rtlCol="0">
            <a:spAutoFit/>
          </a:bodyPr>
          <a:lstStyle/>
          <a:p>
            <a:r>
              <a:rPr lang="tr-TR" sz="2000" b="1" dirty="0" smtClean="0">
                <a:latin typeface="Arial" panose="020B0604020202020204" pitchFamily="34" charset="0"/>
                <a:cs typeface="Arial" panose="020B0604020202020204" pitchFamily="34" charset="0"/>
              </a:rPr>
              <a:t>Ahlak </a:t>
            </a:r>
            <a:endParaRPr lang="tr-TR" sz="2000" dirty="0">
              <a:latin typeface="Arial" panose="020B0604020202020204" pitchFamily="34" charset="0"/>
              <a:cs typeface="Arial" panose="020B0604020202020204" pitchFamily="34" charset="0"/>
            </a:endParaRPr>
          </a:p>
          <a:p>
            <a:pPr algn="just"/>
            <a:endParaRPr lang="tr-TR" sz="2400" dirty="0" smtClean="0">
              <a:cs typeface="Arial" panose="020B0604020202020204" pitchFamily="34" charset="0"/>
            </a:endParaRPr>
          </a:p>
          <a:p>
            <a:pPr algn="just"/>
            <a:r>
              <a:rPr lang="tr-TR" sz="2400" dirty="0" err="1" smtClean="0">
                <a:cs typeface="Arial" panose="020B0604020202020204" pitchFamily="34" charset="0"/>
              </a:rPr>
              <a:t>Dewey</a:t>
            </a:r>
            <a:r>
              <a:rPr lang="tr-TR" sz="2400" dirty="0">
                <a:cs typeface="Arial" panose="020B0604020202020204" pitchFamily="34" charset="0"/>
              </a:rPr>
              <a:t>, değerlerin insanın çevresindeki olgulara/olaylara gösterdiği tepkilerden kaynaklandığına inanan rölativist bir ahlakçıdır.</a:t>
            </a:r>
          </a:p>
          <a:p>
            <a:pPr algn="just"/>
            <a:r>
              <a:rPr lang="tr-TR" sz="2400" dirty="0" err="1">
                <a:cs typeface="Arial" panose="020B0604020202020204" pitchFamily="34" charset="0"/>
              </a:rPr>
              <a:t>Dewey</a:t>
            </a:r>
            <a:r>
              <a:rPr lang="tr-TR" sz="2400" dirty="0">
                <a:cs typeface="Arial" panose="020B0604020202020204" pitchFamily="34" charset="0"/>
              </a:rPr>
              <a:t>, değerlerin hiyerarşik düzeninin reddetmesinin yanı sıra etkili bir değer olan gelenek ve göreneğe dayanan değer kuramlarını da kabul etmez.</a:t>
            </a:r>
          </a:p>
          <a:p>
            <a:pPr algn="just"/>
            <a:r>
              <a:rPr lang="tr-TR" sz="2400" dirty="0">
                <a:cs typeface="Arial" panose="020B0604020202020204" pitchFamily="34" charset="0"/>
              </a:rPr>
              <a:t>Gelenek ve görenekler ya da evrensel hiyerarşiler üzerine temellendirilen değer sistemlerinin tersine </a:t>
            </a:r>
            <a:r>
              <a:rPr lang="tr-TR" sz="2400" dirty="0" err="1" smtClean="0">
                <a:cs typeface="Arial" panose="020B0604020202020204" pitchFamily="34" charset="0"/>
              </a:rPr>
              <a:t>Dewey</a:t>
            </a:r>
            <a:r>
              <a:rPr lang="tr-TR" sz="2400" dirty="0" smtClean="0">
                <a:cs typeface="Arial" panose="020B0604020202020204" pitchFamily="34" charset="0"/>
              </a:rPr>
              <a:t> </a:t>
            </a:r>
            <a:r>
              <a:rPr lang="tr-TR" sz="2400" dirty="0">
                <a:cs typeface="Arial" panose="020B0604020202020204" pitchFamily="34" charset="0"/>
              </a:rPr>
              <a:t>amaç, araç ve sonuç ilişkilerine dayanan bir değerlendirme kriteri ileri sürer.</a:t>
            </a:r>
          </a:p>
          <a:p>
            <a:pPr algn="just"/>
            <a:r>
              <a:rPr lang="tr-TR" sz="2400" dirty="0" err="1">
                <a:cs typeface="Arial" panose="020B0604020202020204" pitchFamily="34" charset="0"/>
              </a:rPr>
              <a:t>Dewey’in</a:t>
            </a:r>
            <a:r>
              <a:rPr lang="tr-TR" sz="2400" dirty="0">
                <a:cs typeface="Arial" panose="020B0604020202020204" pitchFamily="34" charset="0"/>
              </a:rPr>
              <a:t> değer kuramı, eğitim kurumlarında özgür bir sınıf ortamını ve araştırıcı zihinleri teşvik eder. Bu durumda etkisi uzun süren düşünce ve değerler etkisini yitirme veya yeniden yapılanma gibi riskler taşırlar. </a:t>
            </a:r>
            <a:endParaRPr lang="tr-TR" altLang="tr-TR" sz="2400" dirty="0" smtClean="0">
              <a:solidFill>
                <a:prstClr val="black"/>
              </a:solidFill>
            </a:endParaRPr>
          </a:p>
          <a:p>
            <a:pPr algn="just"/>
            <a:endParaRPr lang="tr-TR" sz="2400" dirty="0">
              <a:cs typeface="Arial" panose="020B0604020202020204" pitchFamily="34" charset="0"/>
            </a:endParaRPr>
          </a:p>
          <a:p>
            <a:pPr marL="114300" lvl="0" algn="just" fontAlgn="base">
              <a:spcBef>
                <a:spcPct val="20000"/>
              </a:spcBef>
              <a:spcAft>
                <a:spcPct val="0"/>
              </a:spcAft>
              <a:buClr>
                <a:srgbClr val="4E67C8"/>
              </a:buClr>
            </a:pPr>
            <a:endParaRPr lang="tr-TR" altLang="tr-TR" sz="2400" b="1" dirty="0" smtClean="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a:p>
            <a:pPr marL="342900" lvl="0" indent="-228600" algn="just" fontAlgn="base">
              <a:spcBef>
                <a:spcPct val="20000"/>
              </a:spcBef>
              <a:spcAft>
                <a:spcPct val="0"/>
              </a:spcAft>
              <a:buClr>
                <a:srgbClr val="4E67C8"/>
              </a:buClr>
              <a:buFont typeface="Arial" charset="0"/>
              <a:buChar char="•"/>
            </a:pPr>
            <a:endParaRPr lang="tr-TR" altLang="tr-TR" sz="2600" dirty="0">
              <a:solidFill>
                <a:prstClr val="black"/>
              </a:solidFill>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14083173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58279" y="17393"/>
            <a:ext cx="7220847" cy="6001643"/>
          </a:xfrm>
          <a:prstGeom prst="rect">
            <a:avLst/>
          </a:prstGeom>
          <a:noFill/>
        </p:spPr>
        <p:txBody>
          <a:bodyPr wrap="square" rtlCol="0">
            <a:spAutoFit/>
          </a:bodyPr>
          <a:lstStyle/>
          <a:p>
            <a:r>
              <a:rPr lang="tr-TR" sz="2400" b="1" dirty="0" smtClean="0">
                <a:cs typeface="Arial" panose="020B0604020202020204" pitchFamily="34" charset="0"/>
              </a:rPr>
              <a:t>Eğitim </a:t>
            </a:r>
          </a:p>
          <a:p>
            <a:pPr algn="just"/>
            <a:r>
              <a:rPr lang="tr-TR" sz="2400" dirty="0" smtClean="0">
                <a:cs typeface="Arial" panose="020B0604020202020204" pitchFamily="34" charset="0"/>
              </a:rPr>
              <a:t>Eğitim </a:t>
            </a:r>
            <a:r>
              <a:rPr lang="tr-TR" sz="2400" dirty="0">
                <a:cs typeface="Arial" panose="020B0604020202020204" pitchFamily="34" charset="0"/>
              </a:rPr>
              <a:t>süreci, genel olarak kişiyi olgunlaştıracak kültürel bir çevre sağlayarak, ona grup yaşamına katılımı kolaylaştıracak dil, bilgi ve yetenek kazandırır</a:t>
            </a:r>
            <a:r>
              <a:rPr lang="tr-TR" sz="2400" dirty="0" smtClean="0">
                <a:cs typeface="Arial" panose="020B0604020202020204" pitchFamily="34" charset="0"/>
              </a:rPr>
              <a:t>.</a:t>
            </a:r>
          </a:p>
          <a:p>
            <a:pPr algn="just"/>
            <a:endParaRPr lang="tr-TR" sz="2400" dirty="0">
              <a:cs typeface="Arial" panose="020B0604020202020204" pitchFamily="34" charset="0"/>
            </a:endParaRPr>
          </a:p>
          <a:p>
            <a:pPr algn="just"/>
            <a:r>
              <a:rPr lang="tr-TR" sz="2400" dirty="0">
                <a:cs typeface="Arial" panose="020B0604020202020204" pitchFamily="34" charset="0"/>
              </a:rPr>
              <a:t>Okul ve eğitim, kişinin grup etkileşimine girebilmesi için gerekli sembol ve dilsel araçları sağlayarak onu olgunlaştıran bir düşünme sürecidir</a:t>
            </a:r>
            <a:r>
              <a:rPr lang="tr-TR" sz="2400" dirty="0" smtClean="0">
                <a:cs typeface="Arial" panose="020B0604020202020204" pitchFamily="34" charset="0"/>
              </a:rPr>
              <a:t>.</a:t>
            </a:r>
          </a:p>
          <a:p>
            <a:pPr algn="just"/>
            <a:endParaRPr lang="tr-TR" sz="2400" dirty="0">
              <a:cs typeface="Arial" panose="020B0604020202020204" pitchFamily="34" charset="0"/>
            </a:endParaRPr>
          </a:p>
          <a:p>
            <a:pPr algn="just"/>
            <a:r>
              <a:rPr lang="tr-TR" sz="2400" dirty="0" err="1">
                <a:cs typeface="Arial" panose="020B0604020202020204" pitchFamily="34" charset="0"/>
              </a:rPr>
              <a:t>Dewey</a:t>
            </a:r>
            <a:r>
              <a:rPr lang="tr-TR" sz="2400" dirty="0">
                <a:cs typeface="Arial" panose="020B0604020202020204" pitchFamily="34" charset="0"/>
              </a:rPr>
              <a:t>, eğitimin hem tutucu hem de yeniden inşacı özellik taşıdığını ileri sürer.</a:t>
            </a:r>
          </a:p>
          <a:p>
            <a:pPr algn="just"/>
            <a:r>
              <a:rPr lang="tr-TR" sz="2400" dirty="0">
                <a:cs typeface="Arial" panose="020B0604020202020204" pitchFamily="34" charset="0"/>
              </a:rPr>
              <a:t>Eğitim toplumun olgunlaşmamış üyeleri olan çocuklara yetişkinlerden kültürel mirasın geçişini ve böylece kültürel bir akışı sağladığı için tutucudur. Eğitim, çoğunlukla göreneklerin, ahlakın, geleneklerin ve dilin öğretildiği değer yüklü bir süreçtir.</a:t>
            </a: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32783603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35696" y="269184"/>
            <a:ext cx="7308303" cy="5632311"/>
          </a:xfrm>
          <a:prstGeom prst="rect">
            <a:avLst/>
          </a:prstGeom>
          <a:noFill/>
        </p:spPr>
        <p:txBody>
          <a:bodyPr wrap="square" rtlCol="0">
            <a:spAutoFit/>
          </a:bodyPr>
          <a:lstStyle/>
          <a:p>
            <a:r>
              <a:rPr lang="tr-TR" sz="2400" b="1" dirty="0" smtClean="0">
                <a:cs typeface="Arial" panose="020B0604020202020204" pitchFamily="34" charset="0"/>
              </a:rPr>
              <a:t>Eğitim </a:t>
            </a:r>
          </a:p>
          <a:p>
            <a:endParaRPr lang="tr-TR" sz="2400" b="1" dirty="0" smtClean="0">
              <a:cs typeface="Arial" panose="020B0604020202020204" pitchFamily="34" charset="0"/>
            </a:endParaRPr>
          </a:p>
          <a:p>
            <a:pPr algn="just"/>
            <a:r>
              <a:rPr lang="tr-TR" sz="2400" dirty="0">
                <a:cs typeface="Arial" panose="020B0604020202020204" pitchFamily="34" charset="0"/>
              </a:rPr>
              <a:t>Kültürel mirasın taşıyıcısı olan eğitim, topluma kültürel unsurları nakletme aracı olup, böylelikle sürüp gider. </a:t>
            </a:r>
          </a:p>
          <a:p>
            <a:pPr algn="just"/>
            <a:r>
              <a:rPr lang="tr-TR" sz="2400" dirty="0" err="1">
                <a:cs typeface="Arial" panose="020B0604020202020204" pitchFamily="34" charset="0"/>
              </a:rPr>
              <a:t>Dewey’e</a:t>
            </a:r>
            <a:r>
              <a:rPr lang="tr-TR" sz="2400" dirty="0">
                <a:cs typeface="Arial" panose="020B0604020202020204" pitchFamily="34" charset="0"/>
              </a:rPr>
              <a:t> göre bireyler toplumun diğer üyeleriyle bir arada yaşarken kültürün değerleri ve diğer unsurları aracılığıyla sosyalleşirler. </a:t>
            </a:r>
            <a:endParaRPr lang="tr-TR" sz="2400" dirty="0" smtClean="0">
              <a:cs typeface="Arial" panose="020B0604020202020204" pitchFamily="34" charset="0"/>
            </a:endParaRPr>
          </a:p>
          <a:p>
            <a:pPr algn="just"/>
            <a:r>
              <a:rPr lang="tr-TR" sz="2400" dirty="0" smtClean="0">
                <a:cs typeface="Arial" panose="020B0604020202020204" pitchFamily="34" charset="0"/>
              </a:rPr>
              <a:t>Böylelikle </a:t>
            </a:r>
            <a:r>
              <a:rPr lang="tr-TR" sz="2400" dirty="0">
                <a:cs typeface="Arial" panose="020B0604020202020204" pitchFamily="34" charset="0"/>
              </a:rPr>
              <a:t>eğitim, toplumun kültürel yetilerini, değerlerini ve bilgisini yeni nesillere transfer eden ve böylece de kültürün devamını sağlayan bir araç, bir süreç işlevi görür</a:t>
            </a:r>
            <a:r>
              <a:rPr lang="tr-TR" sz="2400" dirty="0" smtClean="0">
                <a:cs typeface="Arial" panose="020B0604020202020204" pitchFamily="34" charset="0"/>
              </a:rPr>
              <a:t>.</a:t>
            </a:r>
          </a:p>
          <a:p>
            <a:pPr algn="just"/>
            <a:endParaRPr lang="tr-TR" sz="2400" dirty="0">
              <a:cs typeface="Arial" panose="020B0604020202020204" pitchFamily="34" charset="0"/>
            </a:endParaRPr>
          </a:p>
          <a:p>
            <a:pPr algn="just"/>
            <a:r>
              <a:rPr lang="tr-TR" sz="2400" dirty="0" err="1">
                <a:cs typeface="Arial" panose="020B0604020202020204" pitchFamily="34" charset="0"/>
              </a:rPr>
              <a:t>Dewey</a:t>
            </a:r>
            <a:r>
              <a:rPr lang="tr-TR" sz="2400" dirty="0">
                <a:cs typeface="Arial" panose="020B0604020202020204" pitchFamily="34" charset="0"/>
              </a:rPr>
              <a:t>, insan kültürünün de değişmekte olduğuna inanır. İnsan bilimsel yöntemi </a:t>
            </a:r>
            <a:r>
              <a:rPr lang="tr-TR" sz="2400" dirty="0" smtClean="0">
                <a:cs typeface="Arial" panose="020B0604020202020204" pitchFamily="34" charset="0"/>
              </a:rPr>
              <a:t>kullanarak </a:t>
            </a:r>
            <a:r>
              <a:rPr lang="tr-TR" sz="2400" dirty="0">
                <a:cs typeface="Arial" panose="020B0604020202020204" pitchFamily="34" charset="0"/>
              </a:rPr>
              <a:t>değişimi yönlendirme olanağına sahiptir.</a:t>
            </a:r>
          </a:p>
          <a:p>
            <a:endParaRPr lang="tr-TR" sz="2400" b="1" dirty="0" smtClean="0">
              <a:cs typeface="Arial" panose="020B0604020202020204" pitchFamily="34" charset="0"/>
            </a:endParaRP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37736114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627784" y="2420888"/>
            <a:ext cx="5746913" cy="1015663"/>
          </a:xfrm>
          <a:prstGeom prst="rect">
            <a:avLst/>
          </a:prstGeom>
          <a:noFill/>
        </p:spPr>
        <p:txBody>
          <a:bodyPr wrap="square" rtlCol="0">
            <a:spAutoFit/>
          </a:bodyPr>
          <a:lstStyle/>
          <a:p>
            <a:pPr algn="ctr"/>
            <a:r>
              <a:rPr lang="tr-TR" sz="6000" b="1" dirty="0" smtClean="0">
                <a:cs typeface="Arial" panose="020B0604020202020204" pitchFamily="34" charset="0"/>
              </a:rPr>
              <a:t>VAROLUŞÇULUK</a:t>
            </a:r>
          </a:p>
        </p:txBody>
      </p:sp>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Tree>
    <p:extLst>
      <p:ext uri="{BB962C8B-B14F-4D97-AF65-F5344CB8AC3E}">
        <p14:creationId xmlns:p14="http://schemas.microsoft.com/office/powerpoint/2010/main" val="35916592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
        <p:nvSpPr>
          <p:cNvPr id="3" name="Dikdörtgen 2"/>
          <p:cNvSpPr/>
          <p:nvPr/>
        </p:nvSpPr>
        <p:spPr>
          <a:xfrm>
            <a:off x="1968691" y="332656"/>
            <a:ext cx="6995797" cy="5601533"/>
          </a:xfrm>
          <a:prstGeom prst="rect">
            <a:avLst/>
          </a:prstGeom>
        </p:spPr>
        <p:txBody>
          <a:bodyPr wrap="square">
            <a:spAutoFit/>
          </a:bodyPr>
          <a:lstStyle/>
          <a:p>
            <a:r>
              <a:rPr lang="tr-TR" sz="3200" b="1" dirty="0" smtClean="0">
                <a:solidFill>
                  <a:srgbClr val="FF0000"/>
                </a:solidFill>
              </a:rPr>
              <a:t>VAROLUŞCULUK</a:t>
            </a:r>
          </a:p>
          <a:p>
            <a:endParaRPr lang="tr-TR" b="1" dirty="0">
              <a:solidFill>
                <a:srgbClr val="FF0000"/>
              </a:solidFill>
            </a:endParaRPr>
          </a:p>
          <a:p>
            <a:pPr algn="just"/>
            <a:r>
              <a:rPr lang="tr-TR" sz="2800" dirty="0" err="1"/>
              <a:t>Varoluşculuk</a:t>
            </a:r>
            <a:r>
              <a:rPr lang="tr-TR" sz="2800" dirty="0"/>
              <a:t> bireyin deneyiminin tekilliğini</a:t>
            </a:r>
            <a:r>
              <a:rPr lang="tr-TR" sz="2800" dirty="0" smtClean="0"/>
              <a:t>, biricikliğini </a:t>
            </a:r>
            <a:r>
              <a:rPr lang="tr-TR" sz="2800" dirty="0"/>
              <a:t>insan doğasının temeli olarak gören felsefe akımıdır.</a:t>
            </a:r>
          </a:p>
          <a:p>
            <a:pPr algn="just"/>
            <a:r>
              <a:rPr lang="tr-TR" sz="2800" dirty="0"/>
              <a:t>Birey merkez olarak kabul edilir ve bu nedenle öznel yargılar önemlidir.</a:t>
            </a:r>
          </a:p>
          <a:p>
            <a:pPr algn="just"/>
            <a:r>
              <a:rPr lang="tr-TR" sz="2800" dirty="0"/>
              <a:t>Evren anlamsız ve </a:t>
            </a:r>
            <a:r>
              <a:rPr lang="tr-TR" sz="2800" dirty="0" smtClean="0"/>
              <a:t>saçmadır. </a:t>
            </a:r>
          </a:p>
          <a:p>
            <a:pPr algn="just"/>
            <a:r>
              <a:rPr lang="tr-TR" sz="2800" dirty="0" smtClean="0"/>
              <a:t>İç </a:t>
            </a:r>
            <a:r>
              <a:rPr lang="tr-TR" sz="2800" dirty="0"/>
              <a:t>daralması, kaygı, bunaltı, titreme, ürperme, boğuntu ya da can sıkıntısı gibi terimlere sıklıkla rastlanır.</a:t>
            </a:r>
          </a:p>
          <a:p>
            <a:pPr algn="just"/>
            <a:r>
              <a:rPr lang="tr-TR" sz="2800" dirty="0"/>
              <a:t>Varoluş özneden önce </a:t>
            </a:r>
            <a:r>
              <a:rPr lang="tr-TR" sz="2800" dirty="0" smtClean="0"/>
              <a:t>gelir.  </a:t>
            </a:r>
          </a:p>
          <a:p>
            <a:pPr algn="just"/>
            <a:r>
              <a:rPr lang="tr-TR" sz="2800" dirty="0" smtClean="0"/>
              <a:t>İnsan </a:t>
            </a:r>
            <a:r>
              <a:rPr lang="tr-TR" sz="2800" dirty="0"/>
              <a:t>seçimlerinde özgürdür.</a:t>
            </a:r>
          </a:p>
        </p:txBody>
      </p:sp>
    </p:spTree>
    <p:extLst>
      <p:ext uri="{BB962C8B-B14F-4D97-AF65-F5344CB8AC3E}">
        <p14:creationId xmlns:p14="http://schemas.microsoft.com/office/powerpoint/2010/main" val="3441978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07704" y="908720"/>
            <a:ext cx="7007696" cy="3970318"/>
          </a:xfrm>
          <a:prstGeom prst="rect">
            <a:avLst/>
          </a:prstGeom>
          <a:noFill/>
        </p:spPr>
        <p:txBody>
          <a:bodyPr wrap="square" rtlCol="0">
            <a:spAutoFit/>
          </a:bodyPr>
          <a:lstStyle/>
          <a:p>
            <a:pPr algn="just"/>
            <a:r>
              <a:rPr lang="tr-TR" sz="2800" dirty="0"/>
              <a:t>Felsefi anlamda idealizm dünyanın yalnızca düşüncelerin, zihnin, ruhun ya da daha doğrusu, fiziksel dünya </a:t>
            </a:r>
            <a:r>
              <a:rPr lang="tr-TR" sz="2800" dirty="0" smtClean="0"/>
              <a:t>var olmadan </a:t>
            </a:r>
            <a:r>
              <a:rPr lang="tr-TR" sz="2800" dirty="0"/>
              <a:t>önce </a:t>
            </a:r>
            <a:r>
              <a:rPr lang="tr-TR" sz="2800" dirty="0" smtClean="0"/>
              <a:t>var olan </a:t>
            </a:r>
            <a:r>
              <a:rPr lang="tr-TR" sz="2800" dirty="0"/>
              <a:t>İdeanın bir yansıması olduğu görüşünden hareket eder. </a:t>
            </a:r>
            <a:endParaRPr lang="tr-TR" sz="2800" dirty="0" smtClean="0"/>
          </a:p>
          <a:p>
            <a:pPr algn="just"/>
            <a:r>
              <a:rPr lang="tr-TR" sz="2800" dirty="0" smtClean="0"/>
              <a:t>Duyularımızla </a:t>
            </a:r>
            <a:r>
              <a:rPr lang="tr-TR" sz="2800" dirty="0"/>
              <a:t>bildiğimiz maddi şeyler, kusursuz İdeanın kusurlu kopyalarıdır. </a:t>
            </a:r>
            <a:endParaRPr lang="tr-TR" sz="2800" dirty="0" smtClean="0"/>
          </a:p>
          <a:p>
            <a:pPr algn="just"/>
            <a:r>
              <a:rPr lang="tr-TR" sz="2800" dirty="0" smtClean="0"/>
              <a:t>Antik </a:t>
            </a:r>
            <a:r>
              <a:rPr lang="tr-TR" sz="2800" dirty="0"/>
              <a:t>dönemde bu felsefenin en tutarlı savunucusu Platon'du. </a:t>
            </a:r>
          </a:p>
        </p:txBody>
      </p:sp>
    </p:spTree>
    <p:extLst>
      <p:ext uri="{BB962C8B-B14F-4D97-AF65-F5344CB8AC3E}">
        <p14:creationId xmlns:p14="http://schemas.microsoft.com/office/powerpoint/2010/main" val="27244275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
        <p:nvSpPr>
          <p:cNvPr id="3" name="Dikdörtgen 2"/>
          <p:cNvSpPr/>
          <p:nvPr/>
        </p:nvSpPr>
        <p:spPr>
          <a:xfrm>
            <a:off x="1968690" y="476672"/>
            <a:ext cx="6995797" cy="4955203"/>
          </a:xfrm>
          <a:prstGeom prst="rect">
            <a:avLst/>
          </a:prstGeom>
        </p:spPr>
        <p:txBody>
          <a:bodyPr wrap="square">
            <a:spAutoFit/>
          </a:bodyPr>
          <a:lstStyle/>
          <a:p>
            <a:r>
              <a:rPr lang="tr-TR" sz="3200" b="1" dirty="0" smtClean="0">
                <a:solidFill>
                  <a:srgbClr val="FF0000"/>
                </a:solidFill>
              </a:rPr>
              <a:t>VAROLUŞCULUK</a:t>
            </a:r>
          </a:p>
          <a:p>
            <a:endParaRPr lang="tr-TR" sz="3200" b="1" dirty="0" smtClean="0">
              <a:solidFill>
                <a:srgbClr val="FF0000"/>
              </a:solidFill>
            </a:endParaRPr>
          </a:p>
          <a:p>
            <a:pPr algn="just"/>
            <a:r>
              <a:rPr lang="tr-TR" sz="2800" dirty="0"/>
              <a:t>19.yy ortalarında baskın sistematik felsefeye karşı olarak doğmuştur</a:t>
            </a:r>
            <a:r>
              <a:rPr lang="tr-TR" sz="2800" dirty="0" smtClean="0"/>
              <a:t>. </a:t>
            </a:r>
            <a:r>
              <a:rPr lang="tr-TR" sz="2800" dirty="0" err="1" smtClean="0"/>
              <a:t>Kierkegaard</a:t>
            </a:r>
            <a:r>
              <a:rPr lang="tr-TR" sz="2800" dirty="0" smtClean="0"/>
              <a:t> </a:t>
            </a:r>
            <a:r>
              <a:rPr lang="tr-TR" sz="2800" dirty="0"/>
              <a:t>ilk </a:t>
            </a:r>
            <a:r>
              <a:rPr lang="tr-TR" sz="2800" dirty="0" err="1"/>
              <a:t>varoluşcu</a:t>
            </a:r>
            <a:r>
              <a:rPr lang="tr-TR" sz="2800" dirty="0"/>
              <a:t> filozof olarak kabul edilir</a:t>
            </a:r>
            <a:r>
              <a:rPr lang="tr-TR" sz="2800" dirty="0" smtClean="0"/>
              <a:t>. </a:t>
            </a:r>
          </a:p>
          <a:p>
            <a:pPr algn="just"/>
            <a:r>
              <a:rPr lang="tr-TR" sz="2800" dirty="0" smtClean="0"/>
              <a:t>Akım </a:t>
            </a:r>
            <a:r>
              <a:rPr lang="tr-TR" sz="2800" dirty="0"/>
              <a:t>felsefenin yanında teoloji, drama, resim, psikoloji ve özellikle edebiyat alanında da etkisini göstermiştir</a:t>
            </a:r>
            <a:r>
              <a:rPr lang="tr-TR" sz="2800" dirty="0" smtClean="0"/>
              <a:t>. </a:t>
            </a:r>
            <a:r>
              <a:rPr lang="tr-TR" sz="2800" dirty="0" err="1" smtClean="0"/>
              <a:t>J.Paul</a:t>
            </a:r>
            <a:r>
              <a:rPr lang="tr-TR" sz="2800" dirty="0" smtClean="0"/>
              <a:t> </a:t>
            </a:r>
            <a:r>
              <a:rPr lang="tr-TR" sz="2800" dirty="0"/>
              <a:t>Sartre </a:t>
            </a:r>
            <a:r>
              <a:rPr lang="tr-TR" sz="2800" dirty="0" smtClean="0"/>
              <a:t>ile güçlenmiştir. Ayrıca </a:t>
            </a:r>
            <a:r>
              <a:rPr lang="tr-TR" sz="2800" dirty="0" err="1" smtClean="0"/>
              <a:t>Heidegger</a:t>
            </a:r>
            <a:r>
              <a:rPr lang="tr-TR" sz="2800" dirty="0" smtClean="0"/>
              <a:t>, </a:t>
            </a:r>
            <a:r>
              <a:rPr lang="tr-TR" sz="2800" dirty="0" err="1" smtClean="0"/>
              <a:t>Marcel</a:t>
            </a:r>
            <a:r>
              <a:rPr lang="tr-TR" sz="2800" dirty="0" smtClean="0"/>
              <a:t>, </a:t>
            </a:r>
            <a:r>
              <a:rPr lang="tr-TR" sz="2800" dirty="0" err="1" smtClean="0"/>
              <a:t>Buber</a:t>
            </a:r>
            <a:r>
              <a:rPr lang="tr-TR" sz="2800" dirty="0" smtClean="0"/>
              <a:t>, </a:t>
            </a:r>
            <a:r>
              <a:rPr lang="tr-TR" sz="2800" dirty="0" err="1" smtClean="0"/>
              <a:t>Jaspers</a:t>
            </a:r>
            <a:r>
              <a:rPr lang="tr-TR" sz="2800" dirty="0" smtClean="0"/>
              <a:t> de vardır. </a:t>
            </a:r>
            <a:r>
              <a:rPr lang="tr-TR" sz="2800" dirty="0"/>
              <a:t/>
            </a:r>
            <a:br>
              <a:rPr lang="tr-TR" sz="2800" dirty="0"/>
            </a:br>
            <a:endParaRPr lang="tr-TR" sz="2800" b="1" dirty="0">
              <a:solidFill>
                <a:srgbClr val="FF0000"/>
              </a:solidFill>
            </a:endParaRPr>
          </a:p>
        </p:txBody>
      </p:sp>
    </p:spTree>
    <p:extLst>
      <p:ext uri="{BB962C8B-B14F-4D97-AF65-F5344CB8AC3E}">
        <p14:creationId xmlns:p14="http://schemas.microsoft.com/office/powerpoint/2010/main" val="6734290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
        <p:nvSpPr>
          <p:cNvPr id="3" name="Dikdörtgen 2"/>
          <p:cNvSpPr/>
          <p:nvPr/>
        </p:nvSpPr>
        <p:spPr>
          <a:xfrm>
            <a:off x="1968690" y="476672"/>
            <a:ext cx="6995797" cy="4955203"/>
          </a:xfrm>
          <a:prstGeom prst="rect">
            <a:avLst/>
          </a:prstGeom>
        </p:spPr>
        <p:txBody>
          <a:bodyPr wrap="square">
            <a:spAutoFit/>
          </a:bodyPr>
          <a:lstStyle/>
          <a:p>
            <a:r>
              <a:rPr lang="tr-TR" sz="3200" b="1" dirty="0" smtClean="0">
                <a:solidFill>
                  <a:srgbClr val="FF0000"/>
                </a:solidFill>
              </a:rPr>
              <a:t>VAROLUŞCULUK</a:t>
            </a:r>
          </a:p>
          <a:p>
            <a:endParaRPr lang="tr-TR" sz="3200" b="1" dirty="0" smtClean="0">
              <a:solidFill>
                <a:srgbClr val="FF0000"/>
              </a:solidFill>
            </a:endParaRPr>
          </a:p>
          <a:p>
            <a:pPr algn="just"/>
            <a:r>
              <a:rPr lang="tr-TR" sz="2800" b="1" dirty="0" smtClean="0"/>
              <a:t>JEAN </a:t>
            </a:r>
            <a:r>
              <a:rPr lang="tr-TR" sz="2800" b="1" dirty="0"/>
              <a:t>PAUL </a:t>
            </a:r>
            <a:r>
              <a:rPr lang="tr-TR" sz="2800" b="1" dirty="0" smtClean="0"/>
              <a:t>SARTRE </a:t>
            </a:r>
          </a:p>
          <a:p>
            <a:pPr algn="just"/>
            <a:r>
              <a:rPr lang="tr-TR" sz="2800" dirty="0" smtClean="0"/>
              <a:t>Siyasal </a:t>
            </a:r>
            <a:r>
              <a:rPr lang="tr-TR" sz="2800" dirty="0"/>
              <a:t>aktifliği hiçbir zaman felsefi kişiliğini gölgelememiştir</a:t>
            </a:r>
            <a:r>
              <a:rPr lang="tr-TR" sz="2800" dirty="0" smtClean="0"/>
              <a:t>. Özgürlüğün </a:t>
            </a:r>
            <a:r>
              <a:rPr lang="tr-TR" sz="2800" dirty="0"/>
              <a:t>Yolları, Bulantı, Gizli Oturum, Kirli Eller, Sözcükler, Duvar önemli eserleridir</a:t>
            </a:r>
            <a:r>
              <a:rPr lang="tr-TR" sz="2800" dirty="0" smtClean="0"/>
              <a:t>. İyimser </a:t>
            </a:r>
            <a:r>
              <a:rPr lang="tr-TR" sz="2800" dirty="0"/>
              <a:t>bir felsefe ortaya koyar</a:t>
            </a:r>
            <a:r>
              <a:rPr lang="tr-TR" sz="2800" dirty="0" smtClean="0"/>
              <a:t>. </a:t>
            </a:r>
            <a:r>
              <a:rPr lang="tr-TR" sz="2800" dirty="0" err="1" smtClean="0"/>
              <a:t>Varoluşculuk</a:t>
            </a:r>
            <a:r>
              <a:rPr lang="tr-TR" sz="2800" dirty="0" smtClean="0"/>
              <a:t> </a:t>
            </a:r>
            <a:r>
              <a:rPr lang="tr-TR" sz="2800" dirty="0"/>
              <a:t>hümanizmdir</a:t>
            </a:r>
            <a:r>
              <a:rPr lang="tr-TR" sz="2800" dirty="0" smtClean="0"/>
              <a:t>. Özgürlük </a:t>
            </a:r>
            <a:r>
              <a:rPr lang="tr-TR" sz="2800" dirty="0"/>
              <a:t>ve </a:t>
            </a:r>
            <a:r>
              <a:rPr lang="tr-TR" sz="2800" dirty="0" smtClean="0"/>
              <a:t>bağımlılık</a:t>
            </a:r>
          </a:p>
          <a:p>
            <a:pPr algn="just"/>
            <a:r>
              <a:rPr lang="tr-TR" sz="2800" dirty="0" smtClean="0"/>
              <a:t>Bireyciliği </a:t>
            </a:r>
            <a:r>
              <a:rPr lang="tr-TR" sz="2800" dirty="0"/>
              <a:t>savunur.</a:t>
            </a:r>
            <a:br>
              <a:rPr lang="tr-TR" sz="2800" dirty="0"/>
            </a:br>
            <a:endParaRPr lang="tr-TR" sz="2800" b="1" dirty="0">
              <a:solidFill>
                <a:srgbClr val="FF0000"/>
              </a:solidFill>
            </a:endParaRPr>
          </a:p>
        </p:txBody>
      </p:sp>
    </p:spTree>
    <p:extLst>
      <p:ext uri="{BB962C8B-B14F-4D97-AF65-F5344CB8AC3E}">
        <p14:creationId xmlns:p14="http://schemas.microsoft.com/office/powerpoint/2010/main" val="25546922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
        <p:nvSpPr>
          <p:cNvPr id="3" name="Dikdörtgen 2"/>
          <p:cNvSpPr/>
          <p:nvPr/>
        </p:nvSpPr>
        <p:spPr>
          <a:xfrm>
            <a:off x="1968690" y="476672"/>
            <a:ext cx="6995797" cy="954107"/>
          </a:xfrm>
          <a:prstGeom prst="rect">
            <a:avLst/>
          </a:prstGeom>
        </p:spPr>
        <p:txBody>
          <a:bodyPr wrap="square">
            <a:spAutoFit/>
          </a:bodyPr>
          <a:lstStyle/>
          <a:p>
            <a:r>
              <a:rPr lang="tr-TR" sz="2800" dirty="0"/>
              <a:t/>
            </a:r>
            <a:br>
              <a:rPr lang="tr-TR" sz="2800" dirty="0"/>
            </a:br>
            <a:endParaRPr lang="tr-TR" sz="2800" b="1" dirty="0">
              <a:solidFill>
                <a:srgbClr val="FF0000"/>
              </a:solidFill>
            </a:endParaRP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8893"/>
            <a:ext cx="8826869" cy="4132119"/>
          </a:xfrm>
          <a:prstGeom prst="rect">
            <a:avLst/>
          </a:prstGeom>
        </p:spPr>
      </p:pic>
    </p:spTree>
    <p:extLst>
      <p:ext uri="{BB962C8B-B14F-4D97-AF65-F5344CB8AC3E}">
        <p14:creationId xmlns:p14="http://schemas.microsoft.com/office/powerpoint/2010/main" val="24654338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1968691" y="764705"/>
            <a:ext cx="6707765" cy="523220"/>
          </a:xfrm>
          <a:prstGeom prst="rect">
            <a:avLst/>
          </a:prstGeom>
        </p:spPr>
        <p:txBody>
          <a:bodyPr wrap="square">
            <a:spAutoFit/>
          </a:bodyPr>
          <a:lstStyle/>
          <a:p>
            <a:endParaRPr lang="tr-TR" altLang="tr-TR" sz="2800" dirty="0"/>
          </a:p>
        </p:txBody>
      </p:sp>
      <p:sp>
        <p:nvSpPr>
          <p:cNvPr id="3" name="Dikdörtgen 2"/>
          <p:cNvSpPr/>
          <p:nvPr/>
        </p:nvSpPr>
        <p:spPr>
          <a:xfrm>
            <a:off x="1968690" y="476672"/>
            <a:ext cx="6995797" cy="954107"/>
          </a:xfrm>
          <a:prstGeom prst="rect">
            <a:avLst/>
          </a:prstGeom>
        </p:spPr>
        <p:txBody>
          <a:bodyPr wrap="square">
            <a:spAutoFit/>
          </a:bodyPr>
          <a:lstStyle/>
          <a:p>
            <a:r>
              <a:rPr lang="tr-TR" sz="2800" dirty="0"/>
              <a:t/>
            </a:r>
            <a:br>
              <a:rPr lang="tr-TR" sz="2800" dirty="0"/>
            </a:br>
            <a:endParaRPr lang="tr-TR" sz="2800" b="1" dirty="0">
              <a:solidFill>
                <a:srgbClr val="FF0000"/>
              </a:solidFill>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1" y="966546"/>
            <a:ext cx="9065388" cy="4947357"/>
          </a:xfrm>
          <a:prstGeom prst="rect">
            <a:avLst/>
          </a:prstGeom>
        </p:spPr>
      </p:pic>
    </p:spTree>
    <p:extLst>
      <p:ext uri="{BB962C8B-B14F-4D97-AF65-F5344CB8AC3E}">
        <p14:creationId xmlns:p14="http://schemas.microsoft.com/office/powerpoint/2010/main" val="4215209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1968690" y="472751"/>
            <a:ext cx="6995796" cy="3108543"/>
          </a:xfrm>
          <a:prstGeom prst="rect">
            <a:avLst/>
          </a:prstGeom>
        </p:spPr>
        <p:txBody>
          <a:bodyPr wrap="square">
            <a:spAutoFit/>
          </a:bodyPr>
          <a:lstStyle/>
          <a:p>
            <a:r>
              <a:rPr lang="tr-TR" sz="2800" b="1" dirty="0"/>
              <a:t>İnsan Doğası Görüşü: </a:t>
            </a:r>
            <a:endParaRPr lang="tr-TR" sz="2800" b="1" dirty="0" smtClean="0"/>
          </a:p>
          <a:p>
            <a:pPr algn="just"/>
            <a:r>
              <a:rPr lang="tr-TR" sz="2800" dirty="0" smtClean="0"/>
              <a:t>Terapiyi </a:t>
            </a:r>
            <a:r>
              <a:rPr lang="tr-TR" sz="2800" dirty="0"/>
              <a:t>bir dizi teknikle tanımlamaya karşı çıkarlar. Varoluşçu gelenek, insanın sınırları ve ölümlülüğü ile fırsatlar ve seçenekler arasında bir denge arayışındadır</a:t>
            </a:r>
            <a:r>
              <a:rPr lang="tr-TR" sz="2800" dirty="0" smtClean="0"/>
              <a:t>.</a:t>
            </a:r>
          </a:p>
          <a:p>
            <a:pPr algn="just"/>
            <a:endParaRPr lang="tr-TR" altLang="tr-TR" sz="2800" dirty="0"/>
          </a:p>
          <a:p>
            <a:pPr algn="just"/>
            <a:endParaRPr lang="tr-TR" altLang="tr-TR" sz="2800" dirty="0"/>
          </a:p>
        </p:txBody>
      </p:sp>
      <p:sp>
        <p:nvSpPr>
          <p:cNvPr id="3" name="Dikdörtgen 2"/>
          <p:cNvSpPr/>
          <p:nvPr/>
        </p:nvSpPr>
        <p:spPr>
          <a:xfrm>
            <a:off x="1968690" y="476672"/>
            <a:ext cx="6995797" cy="954107"/>
          </a:xfrm>
          <a:prstGeom prst="rect">
            <a:avLst/>
          </a:prstGeom>
        </p:spPr>
        <p:txBody>
          <a:bodyPr wrap="square">
            <a:spAutoFit/>
          </a:bodyPr>
          <a:lstStyle/>
          <a:p>
            <a:r>
              <a:rPr lang="tr-TR" sz="2800" dirty="0"/>
              <a:t/>
            </a:r>
            <a:br>
              <a:rPr lang="tr-TR" sz="2800" dirty="0"/>
            </a:br>
            <a:endParaRPr lang="tr-TR" sz="2800" b="1" dirty="0">
              <a:solidFill>
                <a:srgbClr val="FF0000"/>
              </a:solidFill>
            </a:endParaRPr>
          </a:p>
        </p:txBody>
      </p:sp>
    </p:spTree>
    <p:extLst>
      <p:ext uri="{BB962C8B-B14F-4D97-AF65-F5344CB8AC3E}">
        <p14:creationId xmlns:p14="http://schemas.microsoft.com/office/powerpoint/2010/main" val="2146954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1968689" y="472751"/>
            <a:ext cx="6995797" cy="4832092"/>
          </a:xfrm>
          <a:prstGeom prst="rect">
            <a:avLst/>
          </a:prstGeom>
        </p:spPr>
        <p:txBody>
          <a:bodyPr wrap="square">
            <a:spAutoFit/>
          </a:bodyPr>
          <a:lstStyle/>
          <a:p>
            <a:pPr algn="just"/>
            <a:r>
              <a:rPr lang="tr-TR" sz="2800" dirty="0"/>
              <a:t>Varoluşçu yaklaşıma göre, insanın içinde bulunduğu koşulların temel boyutları: </a:t>
            </a:r>
            <a:endParaRPr lang="tr-TR" sz="2800" dirty="0" smtClean="0"/>
          </a:p>
          <a:p>
            <a:pPr marL="457200" indent="-457200" algn="just">
              <a:buFontTx/>
              <a:buChar char="-"/>
            </a:pPr>
            <a:r>
              <a:rPr lang="tr-TR" sz="2800" dirty="0" smtClean="0"/>
              <a:t>Kendi </a:t>
            </a:r>
            <a:r>
              <a:rPr lang="tr-TR" sz="2800" dirty="0"/>
              <a:t>farkındalığına varma kapasitesi </a:t>
            </a:r>
            <a:endParaRPr lang="tr-TR" sz="2800" dirty="0" smtClean="0"/>
          </a:p>
          <a:p>
            <a:pPr marL="457200" indent="-457200" algn="just">
              <a:buFontTx/>
              <a:buChar char="-"/>
            </a:pPr>
            <a:r>
              <a:rPr lang="tr-TR" sz="2800" dirty="0" smtClean="0"/>
              <a:t>Özgürlük </a:t>
            </a:r>
            <a:r>
              <a:rPr lang="tr-TR" sz="2800" dirty="0"/>
              <a:t>ve sorumluluk </a:t>
            </a:r>
            <a:endParaRPr lang="tr-TR" sz="2800" dirty="0" smtClean="0"/>
          </a:p>
          <a:p>
            <a:pPr marL="457200" indent="-457200" algn="just">
              <a:buFontTx/>
              <a:buChar char="-"/>
            </a:pPr>
            <a:r>
              <a:rPr lang="tr-TR" sz="2800" dirty="0" smtClean="0"/>
              <a:t>Bireyin </a:t>
            </a:r>
            <a:r>
              <a:rPr lang="tr-TR" sz="2800" dirty="0"/>
              <a:t>kendi kimliğini oluşturması ve diğerleriyle anlamlı ilişkiler kurması </a:t>
            </a:r>
            <a:endParaRPr lang="tr-TR" sz="2800" dirty="0" smtClean="0"/>
          </a:p>
          <a:p>
            <a:pPr marL="457200" indent="-457200" algn="just">
              <a:buFontTx/>
              <a:buChar char="-"/>
            </a:pPr>
            <a:r>
              <a:rPr lang="tr-TR" sz="2800" dirty="0" smtClean="0"/>
              <a:t> </a:t>
            </a:r>
            <a:r>
              <a:rPr lang="tr-TR" sz="2800" dirty="0"/>
              <a:t>Anlam, amaç, değerler ve hedeflerin </a:t>
            </a:r>
            <a:r>
              <a:rPr lang="tr-TR" sz="2800" dirty="0" smtClean="0"/>
              <a:t>araştırılması</a:t>
            </a:r>
          </a:p>
          <a:p>
            <a:pPr marL="457200" indent="-457200" algn="just">
              <a:buFontTx/>
              <a:buChar char="-"/>
            </a:pPr>
            <a:r>
              <a:rPr lang="tr-TR" sz="2800" dirty="0" smtClean="0"/>
              <a:t>Yaşamın </a:t>
            </a:r>
            <a:r>
              <a:rPr lang="tr-TR" sz="2800" dirty="0"/>
              <a:t>bir koşulu olarak kaygı </a:t>
            </a:r>
            <a:endParaRPr lang="tr-TR" sz="2800" dirty="0" smtClean="0"/>
          </a:p>
          <a:p>
            <a:pPr marL="457200" indent="-457200" algn="just">
              <a:buFontTx/>
              <a:buChar char="-"/>
            </a:pPr>
            <a:r>
              <a:rPr lang="tr-TR" sz="2800" dirty="0" smtClean="0"/>
              <a:t>Ölümün </a:t>
            </a:r>
            <a:r>
              <a:rPr lang="tr-TR" sz="2800" dirty="0"/>
              <a:t>ve yok olmanın farkına varılmasıdır. </a:t>
            </a:r>
            <a:endParaRPr lang="tr-TR" altLang="tr-TR" sz="2800" dirty="0"/>
          </a:p>
          <a:p>
            <a:pPr algn="just"/>
            <a:endParaRPr lang="tr-TR" altLang="tr-TR" sz="2800" dirty="0"/>
          </a:p>
        </p:txBody>
      </p:sp>
      <p:sp>
        <p:nvSpPr>
          <p:cNvPr id="3" name="Dikdörtgen 2"/>
          <p:cNvSpPr/>
          <p:nvPr/>
        </p:nvSpPr>
        <p:spPr>
          <a:xfrm>
            <a:off x="1968690" y="476672"/>
            <a:ext cx="6995797" cy="954107"/>
          </a:xfrm>
          <a:prstGeom prst="rect">
            <a:avLst/>
          </a:prstGeom>
        </p:spPr>
        <p:txBody>
          <a:bodyPr wrap="square">
            <a:spAutoFit/>
          </a:bodyPr>
          <a:lstStyle/>
          <a:p>
            <a:r>
              <a:rPr lang="tr-TR" sz="2800" dirty="0"/>
              <a:t/>
            </a:r>
            <a:br>
              <a:rPr lang="tr-TR" sz="2800" dirty="0"/>
            </a:br>
            <a:endParaRPr lang="tr-TR" sz="2800" b="1" dirty="0">
              <a:solidFill>
                <a:srgbClr val="FF0000"/>
              </a:solidFill>
            </a:endParaRPr>
          </a:p>
        </p:txBody>
      </p:sp>
    </p:spTree>
    <p:extLst>
      <p:ext uri="{BB962C8B-B14F-4D97-AF65-F5344CB8AC3E}">
        <p14:creationId xmlns:p14="http://schemas.microsoft.com/office/powerpoint/2010/main" val="33624639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968690" y="476672"/>
            <a:ext cx="6995797" cy="954107"/>
          </a:xfrm>
          <a:prstGeom prst="rect">
            <a:avLst/>
          </a:prstGeom>
        </p:spPr>
        <p:txBody>
          <a:bodyPr wrap="square">
            <a:spAutoFit/>
          </a:bodyPr>
          <a:lstStyle/>
          <a:p>
            <a:r>
              <a:rPr lang="tr-TR" sz="2800" dirty="0"/>
              <a:t/>
            </a:r>
            <a:br>
              <a:rPr lang="tr-TR" sz="2800" dirty="0"/>
            </a:br>
            <a:endParaRPr lang="tr-TR" sz="2800" b="1" dirty="0">
              <a:solidFill>
                <a:srgbClr val="FF0000"/>
              </a:solidFill>
            </a:endParaRPr>
          </a:p>
        </p:txBody>
      </p:sp>
      <p:sp>
        <p:nvSpPr>
          <p:cNvPr id="4" name="Dikdörtgen 3"/>
          <p:cNvSpPr/>
          <p:nvPr/>
        </p:nvSpPr>
        <p:spPr>
          <a:xfrm>
            <a:off x="1835697" y="980728"/>
            <a:ext cx="7308304" cy="3758648"/>
          </a:xfrm>
          <a:prstGeom prst="rect">
            <a:avLst/>
          </a:prstGeom>
        </p:spPr>
        <p:txBody>
          <a:bodyPr wrap="square">
            <a:spAutoFit/>
          </a:bodyPr>
          <a:lstStyle/>
          <a:p>
            <a:r>
              <a:rPr lang="tr-TR" sz="2400" b="1" dirty="0"/>
              <a:t>Önerme 1: Kişisel farkındalık kapasitesine sahip olma</a:t>
            </a:r>
          </a:p>
          <a:p>
            <a:pPr algn="just"/>
            <a:r>
              <a:rPr lang="tr-TR" sz="2400" dirty="0"/>
              <a:t>Bu kapasiteden dolayı kendimizi ifade edebilir ve tercihler yapabiliriz.</a:t>
            </a:r>
          </a:p>
          <a:p>
            <a:pPr algn="just"/>
            <a:r>
              <a:rPr lang="tr-TR" sz="2400" dirty="0"/>
              <a:t>Ne kadar çok kendimizin farkına varırsak, o kadar çok özgürlük </a:t>
            </a:r>
            <a:r>
              <a:rPr lang="tr-TR" sz="2400" dirty="0" smtClean="0"/>
              <a:t>kazanma olanağı </a:t>
            </a:r>
            <a:r>
              <a:rPr lang="tr-TR" sz="2400" dirty="0"/>
              <a:t>buluruz.</a:t>
            </a:r>
          </a:p>
          <a:p>
            <a:pPr algn="just"/>
            <a:r>
              <a:rPr lang="tr-TR" sz="2400" dirty="0"/>
              <a:t>Ölümlülük,</a:t>
            </a:r>
          </a:p>
          <a:p>
            <a:pPr algn="just"/>
            <a:r>
              <a:rPr lang="tr-TR" sz="2400" dirty="0"/>
              <a:t>Eylemde bulunma potansiyeli</a:t>
            </a:r>
          </a:p>
          <a:p>
            <a:pPr algn="just"/>
            <a:r>
              <a:rPr lang="tr-TR" sz="2400" dirty="0"/>
              <a:t>Eylemlerin seçimi</a:t>
            </a:r>
          </a:p>
          <a:p>
            <a:pPr algn="just"/>
            <a:r>
              <a:rPr lang="tr-TR" sz="2400" dirty="0"/>
              <a:t>Anlam</a:t>
            </a:r>
          </a:p>
          <a:p>
            <a:pPr algn="just"/>
            <a:r>
              <a:rPr lang="tr-TR" sz="2400" dirty="0"/>
              <a:t>Yalnızlık, anlamsızlık, boşluk, suçluluk duyguları</a:t>
            </a:r>
          </a:p>
        </p:txBody>
      </p:sp>
    </p:spTree>
    <p:extLst>
      <p:ext uri="{BB962C8B-B14F-4D97-AF65-F5344CB8AC3E}">
        <p14:creationId xmlns:p14="http://schemas.microsoft.com/office/powerpoint/2010/main" val="37845941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968690" y="476672"/>
            <a:ext cx="6995797" cy="954107"/>
          </a:xfrm>
          <a:prstGeom prst="rect">
            <a:avLst/>
          </a:prstGeom>
        </p:spPr>
        <p:txBody>
          <a:bodyPr wrap="square">
            <a:spAutoFit/>
          </a:bodyPr>
          <a:lstStyle/>
          <a:p>
            <a:r>
              <a:rPr lang="tr-TR" sz="2800" dirty="0"/>
              <a:t/>
            </a:r>
            <a:br>
              <a:rPr lang="tr-TR" sz="2800" dirty="0"/>
            </a:br>
            <a:endParaRPr lang="tr-TR" sz="2800" b="1" dirty="0">
              <a:solidFill>
                <a:srgbClr val="FF0000"/>
              </a:solidFill>
            </a:endParaRPr>
          </a:p>
        </p:txBody>
      </p:sp>
      <p:sp>
        <p:nvSpPr>
          <p:cNvPr id="4" name="Dikdörtgen 3"/>
          <p:cNvSpPr/>
          <p:nvPr/>
        </p:nvSpPr>
        <p:spPr>
          <a:xfrm>
            <a:off x="1835697" y="980728"/>
            <a:ext cx="7308304" cy="3635537"/>
          </a:xfrm>
          <a:prstGeom prst="rect">
            <a:avLst/>
          </a:prstGeom>
        </p:spPr>
        <p:txBody>
          <a:bodyPr wrap="square">
            <a:spAutoFit/>
          </a:bodyPr>
          <a:lstStyle/>
          <a:p>
            <a:r>
              <a:rPr lang="tr-TR" sz="2400" b="1" dirty="0"/>
              <a:t>Önerme 2: Özgürlük ve sorumluluk </a:t>
            </a:r>
            <a:endParaRPr lang="tr-TR" sz="2400" b="1" dirty="0" smtClean="0"/>
          </a:p>
          <a:p>
            <a:pPr algn="just"/>
            <a:r>
              <a:rPr lang="tr-TR" sz="2600" dirty="0" smtClean="0"/>
              <a:t>Kendi </a:t>
            </a:r>
            <a:r>
              <a:rPr lang="tr-TR" sz="2600" dirty="0"/>
              <a:t>seçenekleri arasından uygun olanı seçme özgürlüğü… </a:t>
            </a:r>
            <a:endParaRPr lang="tr-TR" sz="2600" dirty="0" smtClean="0"/>
          </a:p>
          <a:p>
            <a:pPr algn="just"/>
            <a:r>
              <a:rPr lang="tr-TR" sz="2600" dirty="0" smtClean="0"/>
              <a:t>Yaşam </a:t>
            </a:r>
            <a:r>
              <a:rPr lang="tr-TR" sz="2600" dirty="0"/>
              <a:t>tarzımız ve geldiğimiz konum, seçimlerimizin bir sonucudur. </a:t>
            </a:r>
            <a:endParaRPr lang="tr-TR" sz="2600" dirty="0" smtClean="0"/>
          </a:p>
          <a:p>
            <a:pPr algn="just"/>
            <a:r>
              <a:rPr lang="tr-TR" sz="2600" dirty="0" smtClean="0"/>
              <a:t>Yaşamımızdan</a:t>
            </a:r>
            <a:r>
              <a:rPr lang="tr-TR" sz="2600" dirty="0"/>
              <a:t>, eylemlerimizden ve eyleme geçmekteki başarısızlıklarımızdan kendimiz sorumluyuz. </a:t>
            </a:r>
            <a:endParaRPr lang="tr-TR" sz="2600" dirty="0" smtClean="0"/>
          </a:p>
          <a:p>
            <a:pPr algn="just"/>
            <a:r>
              <a:rPr lang="tr-TR" sz="2600" dirty="0" smtClean="0"/>
              <a:t>Özgürlük </a:t>
            </a:r>
            <a:r>
              <a:rPr lang="tr-TR" sz="2600" dirty="0"/>
              <a:t>ve sorumluluk el ele gitmektedir. </a:t>
            </a:r>
          </a:p>
        </p:txBody>
      </p:sp>
    </p:spTree>
    <p:extLst>
      <p:ext uri="{BB962C8B-B14F-4D97-AF65-F5344CB8AC3E}">
        <p14:creationId xmlns:p14="http://schemas.microsoft.com/office/powerpoint/2010/main" val="15496694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968690" y="476672"/>
            <a:ext cx="6995797" cy="954107"/>
          </a:xfrm>
          <a:prstGeom prst="rect">
            <a:avLst/>
          </a:prstGeom>
        </p:spPr>
        <p:txBody>
          <a:bodyPr wrap="square">
            <a:spAutoFit/>
          </a:bodyPr>
          <a:lstStyle/>
          <a:p>
            <a:r>
              <a:rPr lang="tr-TR" sz="2800" dirty="0"/>
              <a:t/>
            </a:r>
            <a:br>
              <a:rPr lang="tr-TR" sz="2800" dirty="0"/>
            </a:br>
            <a:endParaRPr lang="tr-TR" sz="2800" b="1" dirty="0">
              <a:solidFill>
                <a:srgbClr val="FF0000"/>
              </a:solidFill>
            </a:endParaRPr>
          </a:p>
        </p:txBody>
      </p:sp>
      <p:sp>
        <p:nvSpPr>
          <p:cNvPr id="4" name="Dikdörtgen 3"/>
          <p:cNvSpPr/>
          <p:nvPr/>
        </p:nvSpPr>
        <p:spPr>
          <a:xfrm>
            <a:off x="1835695" y="476672"/>
            <a:ext cx="7308305" cy="3970318"/>
          </a:xfrm>
          <a:prstGeom prst="rect">
            <a:avLst/>
          </a:prstGeom>
        </p:spPr>
        <p:txBody>
          <a:bodyPr wrap="square">
            <a:spAutoFit/>
          </a:bodyPr>
          <a:lstStyle/>
          <a:p>
            <a:pPr algn="just"/>
            <a:r>
              <a:rPr lang="tr-TR" sz="2800" b="1" dirty="0"/>
              <a:t>Önerme 3: Kimlik bulma çabası ve diğerleriyle ilişkiler </a:t>
            </a:r>
            <a:endParaRPr lang="tr-TR" sz="2800" b="1" dirty="0" smtClean="0"/>
          </a:p>
          <a:p>
            <a:pPr algn="just"/>
            <a:endParaRPr lang="tr-TR" sz="2800" b="1" dirty="0" smtClean="0"/>
          </a:p>
          <a:p>
            <a:pPr algn="just"/>
            <a:r>
              <a:rPr lang="tr-TR" sz="2800" dirty="0" smtClean="0"/>
              <a:t>Kişiler </a:t>
            </a:r>
            <a:r>
              <a:rPr lang="tr-TR" sz="2800" dirty="0"/>
              <a:t>aynı zamanda diğer varlıklarla ve doğayla ilişki kurmak için dış dünyaya açılma isteği içindedirler. </a:t>
            </a:r>
            <a:endParaRPr lang="tr-TR" sz="2800" dirty="0" smtClean="0"/>
          </a:p>
          <a:p>
            <a:pPr algn="just"/>
            <a:endParaRPr lang="tr-TR" sz="2800" dirty="0"/>
          </a:p>
          <a:p>
            <a:pPr algn="just"/>
            <a:r>
              <a:rPr lang="tr-TR" sz="2800" dirty="0" smtClean="0"/>
              <a:t>Her </a:t>
            </a:r>
            <a:r>
              <a:rPr lang="tr-TR" sz="2800" dirty="0"/>
              <a:t>birimiz, kişisel kimliğimizi bulmak veya yaratmak için bir ben ararız.</a:t>
            </a:r>
            <a:endParaRPr lang="tr-TR" sz="2600" dirty="0"/>
          </a:p>
        </p:txBody>
      </p:sp>
    </p:spTree>
    <p:extLst>
      <p:ext uri="{BB962C8B-B14F-4D97-AF65-F5344CB8AC3E}">
        <p14:creationId xmlns:p14="http://schemas.microsoft.com/office/powerpoint/2010/main" val="20318640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968690" y="476672"/>
            <a:ext cx="6995797" cy="954107"/>
          </a:xfrm>
          <a:prstGeom prst="rect">
            <a:avLst/>
          </a:prstGeom>
        </p:spPr>
        <p:txBody>
          <a:bodyPr wrap="square">
            <a:spAutoFit/>
          </a:bodyPr>
          <a:lstStyle/>
          <a:p>
            <a:r>
              <a:rPr lang="tr-TR" sz="2800" dirty="0"/>
              <a:t/>
            </a:r>
            <a:br>
              <a:rPr lang="tr-TR" sz="2800" dirty="0"/>
            </a:br>
            <a:endParaRPr lang="tr-TR" sz="2800" b="1" dirty="0">
              <a:solidFill>
                <a:srgbClr val="FF0000"/>
              </a:solidFill>
            </a:endParaRPr>
          </a:p>
        </p:txBody>
      </p:sp>
      <p:sp>
        <p:nvSpPr>
          <p:cNvPr id="4" name="Dikdörtgen 3"/>
          <p:cNvSpPr/>
          <p:nvPr/>
        </p:nvSpPr>
        <p:spPr>
          <a:xfrm>
            <a:off x="1835695" y="476672"/>
            <a:ext cx="7308305" cy="4401205"/>
          </a:xfrm>
          <a:prstGeom prst="rect">
            <a:avLst/>
          </a:prstGeom>
        </p:spPr>
        <p:txBody>
          <a:bodyPr wrap="square">
            <a:spAutoFit/>
          </a:bodyPr>
          <a:lstStyle/>
          <a:p>
            <a:pPr algn="just"/>
            <a:r>
              <a:rPr lang="tr-TR" sz="2800" b="1" dirty="0"/>
              <a:t>Önerme 4: Yaşamın anlamını bulma çabası </a:t>
            </a:r>
            <a:endParaRPr lang="tr-TR" sz="2800" b="1" dirty="0" smtClean="0"/>
          </a:p>
          <a:p>
            <a:pPr algn="just"/>
            <a:endParaRPr lang="tr-TR" sz="2800" b="1" dirty="0"/>
          </a:p>
          <a:p>
            <a:pPr algn="just"/>
            <a:r>
              <a:rPr lang="tr-TR" sz="2800" dirty="0" smtClean="0"/>
              <a:t>Anlamlılık </a:t>
            </a:r>
            <a:r>
              <a:rPr lang="tr-TR" sz="2800" dirty="0"/>
              <a:t>duygusuna sahip olmak ve yaşamda bir amaç edinmek için mücadele vermek. </a:t>
            </a:r>
            <a:endParaRPr lang="tr-TR" sz="2800" dirty="0" smtClean="0"/>
          </a:p>
          <a:p>
            <a:pPr algn="just"/>
            <a:r>
              <a:rPr lang="tr-TR" sz="2800" dirty="0" smtClean="0"/>
              <a:t>Varoluşçu </a:t>
            </a:r>
            <a:r>
              <a:rPr lang="tr-TR" sz="2800" dirty="0"/>
              <a:t>terapi, yaşamlarının anlamını sorgulamaları için danışanlara yardımcı olacak bir kavramsal kapsam sunmaktadır. </a:t>
            </a:r>
            <a:endParaRPr lang="tr-TR" sz="2800" dirty="0" smtClean="0"/>
          </a:p>
          <a:p>
            <a:pPr algn="just"/>
            <a:r>
              <a:rPr lang="tr-TR" sz="2800" dirty="0" smtClean="0"/>
              <a:t>Eski </a:t>
            </a:r>
            <a:r>
              <a:rPr lang="tr-TR" sz="2800" dirty="0"/>
              <a:t>değerlerden kurtulma </a:t>
            </a:r>
            <a:r>
              <a:rPr lang="tr-TR" sz="2800" dirty="0" smtClean="0"/>
              <a:t>sorunu.</a:t>
            </a:r>
          </a:p>
          <a:p>
            <a:pPr algn="just"/>
            <a:r>
              <a:rPr lang="tr-TR" sz="2800" dirty="0" smtClean="0"/>
              <a:t>Anlamsızlık.</a:t>
            </a:r>
          </a:p>
          <a:p>
            <a:pPr algn="just"/>
            <a:r>
              <a:rPr lang="tr-TR" sz="2800" dirty="0" smtClean="0"/>
              <a:t>Yeni </a:t>
            </a:r>
            <a:r>
              <a:rPr lang="tr-TR" sz="2800" dirty="0"/>
              <a:t>anlamlar </a:t>
            </a:r>
            <a:r>
              <a:rPr lang="tr-TR" sz="2800" dirty="0" smtClean="0"/>
              <a:t>oluşturmak.</a:t>
            </a:r>
            <a:endParaRPr lang="tr-TR" sz="2600" dirty="0"/>
          </a:p>
        </p:txBody>
      </p:sp>
    </p:spTree>
    <p:extLst>
      <p:ext uri="{BB962C8B-B14F-4D97-AF65-F5344CB8AC3E}">
        <p14:creationId xmlns:p14="http://schemas.microsoft.com/office/powerpoint/2010/main" val="4104664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79712" y="404664"/>
            <a:ext cx="6935688" cy="5693866"/>
          </a:xfrm>
          <a:prstGeom prst="rect">
            <a:avLst/>
          </a:prstGeom>
          <a:noFill/>
        </p:spPr>
        <p:txBody>
          <a:bodyPr wrap="square" rtlCol="0">
            <a:spAutoFit/>
          </a:bodyPr>
          <a:lstStyle/>
          <a:p>
            <a:r>
              <a:rPr lang="tr-TR" sz="2800" dirty="0"/>
              <a:t> </a:t>
            </a:r>
          </a:p>
          <a:p>
            <a:pPr algn="just"/>
            <a:r>
              <a:rPr lang="tr-TR" sz="2800" dirty="0" smtClean="0"/>
              <a:t>Ancak </a:t>
            </a:r>
            <a:r>
              <a:rPr lang="tr-TR" sz="2800" dirty="0"/>
              <a:t>idealizmin başlangıcı MÖ </a:t>
            </a:r>
            <a:r>
              <a:rPr lang="tr-TR" sz="2800" dirty="0" smtClean="0"/>
              <a:t>6.yüzyıla</a:t>
            </a:r>
            <a:r>
              <a:rPr lang="tr-TR" sz="2800" dirty="0"/>
              <a:t>, </a:t>
            </a:r>
            <a:r>
              <a:rPr lang="tr-TR" sz="2800" dirty="0" smtClean="0"/>
              <a:t>ilkçağ Yunan </a:t>
            </a:r>
            <a:r>
              <a:rPr lang="tr-TR" sz="2800" dirty="0"/>
              <a:t>felsefesinde </a:t>
            </a:r>
            <a:r>
              <a:rPr lang="tr-TR" sz="2800" dirty="0" err="1"/>
              <a:t>Ksenophanes'e</a:t>
            </a:r>
            <a:r>
              <a:rPr lang="tr-TR" sz="2800" dirty="0"/>
              <a:t> değin uzanır. </a:t>
            </a:r>
            <a:endParaRPr lang="tr-TR" sz="2800" dirty="0" smtClean="0"/>
          </a:p>
          <a:p>
            <a:pPr algn="just"/>
            <a:r>
              <a:rPr lang="tr-TR" sz="2800" dirty="0" err="1" smtClean="0"/>
              <a:t>Ksenophanes</a:t>
            </a:r>
            <a:r>
              <a:rPr lang="tr-TR" sz="2800" dirty="0" smtClean="0"/>
              <a:t> </a:t>
            </a:r>
            <a:r>
              <a:rPr lang="tr-TR" sz="2800" dirty="0"/>
              <a:t>, çok olanı Bir'e indirgemiş ve bu Bir'i "tüm düşünme" olarak belirlemiştir. </a:t>
            </a:r>
            <a:endParaRPr lang="tr-TR" sz="2800" dirty="0" smtClean="0"/>
          </a:p>
          <a:p>
            <a:pPr algn="just"/>
            <a:r>
              <a:rPr lang="tr-TR" sz="2800" dirty="0" err="1" smtClean="0"/>
              <a:t>Ksenophanes'in</a:t>
            </a:r>
            <a:r>
              <a:rPr lang="tr-TR" sz="2800" dirty="0" smtClean="0"/>
              <a:t> </a:t>
            </a:r>
            <a:r>
              <a:rPr lang="tr-TR" sz="2800" dirty="0"/>
              <a:t>öğretisi günümüzde </a:t>
            </a:r>
            <a:r>
              <a:rPr lang="tr-TR" sz="2800" dirty="0" smtClean="0"/>
              <a:t>metafiziğin </a:t>
            </a:r>
            <a:r>
              <a:rPr lang="tr-TR" sz="2800" dirty="0"/>
              <a:t>kurucusu olarak gösterilen öğrencisi </a:t>
            </a:r>
            <a:r>
              <a:rPr lang="tr-TR" sz="2800" dirty="0" err="1"/>
              <a:t>Parmenides</a:t>
            </a:r>
            <a:r>
              <a:rPr lang="tr-TR" sz="2800" dirty="0"/>
              <a:t> 'in kurduğu </a:t>
            </a:r>
            <a:r>
              <a:rPr lang="tr-TR" sz="2800" dirty="0" err="1"/>
              <a:t>Elea</a:t>
            </a:r>
            <a:r>
              <a:rPr lang="tr-TR" sz="2800" dirty="0"/>
              <a:t> Okulu eliyle daha bir gelişim göstermiştir: </a:t>
            </a:r>
            <a:r>
              <a:rPr lang="tr-TR" sz="2800" b="1" dirty="0"/>
              <a:t>"Varlık, değişmez ve birdir; özne ve nesne bir ve aynıdır."</a:t>
            </a:r>
            <a:r>
              <a:rPr lang="tr-TR" sz="2400" dirty="0"/>
              <a:t> </a:t>
            </a:r>
          </a:p>
          <a:p>
            <a:pPr algn="just"/>
            <a:endParaRPr lang="tr-TR" sz="2800" dirty="0"/>
          </a:p>
        </p:txBody>
      </p:sp>
    </p:spTree>
    <p:extLst>
      <p:ext uri="{BB962C8B-B14F-4D97-AF65-F5344CB8AC3E}">
        <p14:creationId xmlns:p14="http://schemas.microsoft.com/office/powerpoint/2010/main" val="30048022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936303" y="188640"/>
            <a:ext cx="6995797" cy="5632311"/>
          </a:xfrm>
          <a:prstGeom prst="rect">
            <a:avLst/>
          </a:prstGeom>
        </p:spPr>
        <p:txBody>
          <a:bodyPr wrap="square">
            <a:spAutoFit/>
          </a:bodyPr>
          <a:lstStyle/>
          <a:p>
            <a:pPr algn="just"/>
            <a:r>
              <a:rPr lang="tr-TR" sz="2400" b="1" dirty="0"/>
              <a:t>Önerme 4: Yaşamın anlamını bulma çabası </a:t>
            </a:r>
            <a:endParaRPr lang="tr-TR" sz="2400" b="1" dirty="0" smtClean="0"/>
          </a:p>
          <a:p>
            <a:pPr algn="just"/>
            <a:r>
              <a:rPr lang="tr-TR" sz="2400" dirty="0" smtClean="0"/>
              <a:t>Kozmik </a:t>
            </a:r>
            <a:r>
              <a:rPr lang="tr-TR" sz="2400" dirty="0"/>
              <a:t>anlam / Dünyevi (kişisel) </a:t>
            </a:r>
            <a:r>
              <a:rPr lang="tr-TR" sz="2400" dirty="0" smtClean="0"/>
              <a:t>anlam </a:t>
            </a:r>
          </a:p>
          <a:p>
            <a:pPr algn="just"/>
            <a:r>
              <a:rPr lang="tr-TR" sz="2400" dirty="0" smtClean="0"/>
              <a:t>Özgecilik Bir </a:t>
            </a:r>
            <a:r>
              <a:rPr lang="tr-TR" sz="2400" dirty="0"/>
              <a:t>nedene adanmak (aile, devlet, politik görüş, dinsel nedenler vb.) </a:t>
            </a:r>
            <a:endParaRPr lang="tr-TR" sz="2400" dirty="0" smtClean="0"/>
          </a:p>
          <a:p>
            <a:pPr algn="just"/>
            <a:r>
              <a:rPr lang="tr-TR" sz="2400" dirty="0" smtClean="0"/>
              <a:t>Yaratıcılık </a:t>
            </a:r>
          </a:p>
          <a:p>
            <a:pPr algn="just"/>
            <a:r>
              <a:rPr lang="tr-TR" sz="2400" dirty="0" err="1" smtClean="0"/>
              <a:t>Hedonistik</a:t>
            </a:r>
            <a:r>
              <a:rPr lang="tr-TR" sz="2400" dirty="0" smtClean="0"/>
              <a:t> </a:t>
            </a:r>
            <a:r>
              <a:rPr lang="tr-TR" sz="2400" dirty="0"/>
              <a:t>çözüm </a:t>
            </a:r>
            <a:endParaRPr lang="tr-TR" sz="2400" dirty="0" smtClean="0"/>
          </a:p>
          <a:p>
            <a:pPr algn="just"/>
            <a:r>
              <a:rPr lang="tr-TR" sz="2400" dirty="0" smtClean="0"/>
              <a:t>Kendini </a:t>
            </a:r>
            <a:r>
              <a:rPr lang="tr-TR" sz="2400" dirty="0"/>
              <a:t>gerçekleştirme </a:t>
            </a:r>
            <a:endParaRPr lang="tr-TR" sz="2400" dirty="0" smtClean="0"/>
          </a:p>
          <a:p>
            <a:pPr algn="just"/>
            <a:r>
              <a:rPr lang="tr-TR" sz="2400" dirty="0" smtClean="0"/>
              <a:t>Kendini </a:t>
            </a:r>
            <a:r>
              <a:rPr lang="tr-TR" sz="2400" dirty="0"/>
              <a:t>aşma (Benliğin dışına ve üstüne çıkma) (Yaşam döngüsü, </a:t>
            </a:r>
            <a:r>
              <a:rPr lang="tr-TR" sz="2400" dirty="0" err="1"/>
              <a:t>Erikson</a:t>
            </a:r>
            <a:r>
              <a:rPr lang="tr-TR" sz="2400" dirty="0" smtClean="0"/>
              <a:t>). </a:t>
            </a:r>
          </a:p>
          <a:p>
            <a:pPr algn="just"/>
            <a:r>
              <a:rPr lang="tr-TR" sz="2400" dirty="0" smtClean="0"/>
              <a:t>Yaşamak </a:t>
            </a:r>
            <a:r>
              <a:rPr lang="tr-TR" sz="2400" dirty="0"/>
              <a:t>için bir «</a:t>
            </a:r>
            <a:r>
              <a:rPr lang="tr-TR" sz="2400" dirty="0" err="1"/>
              <a:t>neden»i</a:t>
            </a:r>
            <a:r>
              <a:rPr lang="tr-TR" sz="2400" dirty="0"/>
              <a:t> olan kişi hemen her «</a:t>
            </a:r>
            <a:r>
              <a:rPr lang="tr-TR" sz="2400" dirty="0" err="1"/>
              <a:t>nasıl»a</a:t>
            </a:r>
            <a:r>
              <a:rPr lang="tr-TR" sz="2400" dirty="0"/>
              <a:t> dayanır. (Nietzsche) </a:t>
            </a:r>
            <a:endParaRPr lang="tr-TR" sz="2400" dirty="0" smtClean="0"/>
          </a:p>
          <a:p>
            <a:pPr algn="just"/>
            <a:r>
              <a:rPr lang="tr-TR" sz="2400" dirty="0" smtClean="0"/>
              <a:t>İstediğim </a:t>
            </a:r>
            <a:r>
              <a:rPr lang="tr-TR" sz="2400" dirty="0"/>
              <a:t>tek şey, somut bir örnek yoluyla okura, yaşamın her durumda hatta en acınası durumlarda bile potansiyel bir anlam taşıdığını anlatabilmekti</a:t>
            </a:r>
            <a:r>
              <a:rPr lang="tr-TR" sz="2400" dirty="0" smtClean="0"/>
              <a:t>.</a:t>
            </a:r>
          </a:p>
          <a:p>
            <a:pPr algn="just"/>
            <a:r>
              <a:rPr lang="tr-TR" sz="2400" dirty="0" smtClean="0"/>
              <a:t> </a:t>
            </a:r>
            <a:r>
              <a:rPr lang="tr-TR" sz="2400" dirty="0"/>
              <a:t>(</a:t>
            </a:r>
            <a:r>
              <a:rPr lang="tr-TR" sz="2400" dirty="0" err="1"/>
              <a:t>Viktor</a:t>
            </a:r>
            <a:r>
              <a:rPr lang="tr-TR" sz="2400" dirty="0"/>
              <a:t> </a:t>
            </a:r>
            <a:r>
              <a:rPr lang="tr-TR" sz="2400" dirty="0" err="1"/>
              <a:t>Frankl</a:t>
            </a:r>
            <a:r>
              <a:rPr lang="tr-TR" sz="2400" dirty="0" smtClean="0"/>
              <a:t>).</a:t>
            </a:r>
            <a:endParaRPr lang="tr-TR" sz="2400" b="1" dirty="0">
              <a:solidFill>
                <a:srgbClr val="FF0000"/>
              </a:solidFill>
            </a:endParaRPr>
          </a:p>
        </p:txBody>
      </p:sp>
    </p:spTree>
    <p:extLst>
      <p:ext uri="{BB962C8B-B14F-4D97-AF65-F5344CB8AC3E}">
        <p14:creationId xmlns:p14="http://schemas.microsoft.com/office/powerpoint/2010/main" val="1651497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936303" y="188640"/>
            <a:ext cx="6995797" cy="3970318"/>
          </a:xfrm>
          <a:prstGeom prst="rect">
            <a:avLst/>
          </a:prstGeom>
        </p:spPr>
        <p:txBody>
          <a:bodyPr wrap="square">
            <a:spAutoFit/>
          </a:bodyPr>
          <a:lstStyle/>
          <a:p>
            <a:pPr algn="just"/>
            <a:r>
              <a:rPr lang="tr-TR" sz="2800" b="1" dirty="0"/>
              <a:t>Önerme 5: Bir yaşam koşulu olarak kaygı </a:t>
            </a:r>
            <a:endParaRPr lang="tr-TR" sz="2800" b="1" dirty="0" smtClean="0"/>
          </a:p>
          <a:p>
            <a:pPr algn="just"/>
            <a:endParaRPr lang="tr-TR" sz="2800" b="1" dirty="0"/>
          </a:p>
          <a:p>
            <a:pPr algn="just"/>
            <a:r>
              <a:rPr lang="tr-TR" sz="2800" dirty="0" smtClean="0"/>
              <a:t>Kaygı</a:t>
            </a:r>
            <a:r>
              <a:rPr lang="tr-TR" sz="2800" dirty="0"/>
              <a:t>, insan olmanın kaçınılmaz bir parçası olarak yüzleşmemiz gereken hayatta kalmak, korunmak ve varlığını savunmak için bireyin kişisel olarak verdiği çabalardan doğmaktadır. </a:t>
            </a:r>
            <a:endParaRPr lang="tr-TR" sz="2800" dirty="0" smtClean="0"/>
          </a:p>
          <a:p>
            <a:pPr algn="just"/>
            <a:endParaRPr lang="tr-TR" sz="2800" dirty="0"/>
          </a:p>
          <a:p>
            <a:pPr algn="just"/>
            <a:r>
              <a:rPr lang="tr-TR" sz="2800" dirty="0" smtClean="0"/>
              <a:t>Ölüm</a:t>
            </a:r>
            <a:r>
              <a:rPr lang="tr-TR" sz="2800" dirty="0"/>
              <a:t>, özgürlük, varoluşsal yalıtım, anlamsızlık gibi olgularla yüzleşmenin kaçınılmaz sonucu.</a:t>
            </a:r>
            <a:endParaRPr lang="tr-TR" sz="2800" b="1" dirty="0">
              <a:solidFill>
                <a:srgbClr val="FF0000"/>
              </a:solidFill>
            </a:endParaRPr>
          </a:p>
        </p:txBody>
      </p:sp>
    </p:spTree>
    <p:extLst>
      <p:ext uri="{BB962C8B-B14F-4D97-AF65-F5344CB8AC3E}">
        <p14:creationId xmlns:p14="http://schemas.microsoft.com/office/powerpoint/2010/main" val="5201356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5693866"/>
          </a:xfrm>
          <a:prstGeom prst="rect">
            <a:avLst/>
          </a:prstGeom>
        </p:spPr>
        <p:txBody>
          <a:bodyPr wrap="square">
            <a:spAutoFit/>
          </a:bodyPr>
          <a:lstStyle/>
          <a:p>
            <a:pPr algn="just"/>
            <a:r>
              <a:rPr lang="tr-TR" sz="2800" b="1" dirty="0"/>
              <a:t>Önerme 6: Ölüm ve varoluşun farkına varılması </a:t>
            </a:r>
            <a:endParaRPr lang="tr-TR" sz="2800" b="1" dirty="0" smtClean="0"/>
          </a:p>
          <a:p>
            <a:pPr algn="just"/>
            <a:r>
              <a:rPr lang="tr-TR" sz="2800" dirty="0" smtClean="0"/>
              <a:t>Varoluşçular</a:t>
            </a:r>
            <a:r>
              <a:rPr lang="tr-TR" sz="2800" dirty="0"/>
              <a:t>, ölümün yaşama anlam getiren temel insan koşulu olduğunun farkına varılması gerektiğini düşünürler. </a:t>
            </a:r>
            <a:endParaRPr lang="tr-TR" sz="2800" dirty="0" smtClean="0"/>
          </a:p>
          <a:p>
            <a:pPr algn="just"/>
            <a:r>
              <a:rPr lang="tr-TR" sz="2800" dirty="0" smtClean="0"/>
              <a:t>İnsanın </a:t>
            </a:r>
            <a:r>
              <a:rPr lang="tr-TR" sz="2800" dirty="0"/>
              <a:t>ayırıcı özelliği, gelecek gerçeğini ve ölümün kaçınılmazlığını kavrama yeteneğidir</a:t>
            </a:r>
            <a:r>
              <a:rPr lang="tr-TR" sz="2800" dirty="0" smtClean="0"/>
              <a:t>.</a:t>
            </a:r>
          </a:p>
          <a:p>
            <a:pPr algn="just"/>
            <a:r>
              <a:rPr lang="tr-TR" sz="2800" dirty="0" smtClean="0"/>
              <a:t> </a:t>
            </a:r>
            <a:r>
              <a:rPr lang="tr-TR" sz="2800" dirty="0"/>
              <a:t>Ancak ölümlü olduğumuzun farkındaysak, projelerimizi tamamlamak için sonsuz zamanımız olmadığını ve geçen her dakikanın çok önemli olduğunu biliriz. </a:t>
            </a:r>
            <a:endParaRPr lang="tr-TR" sz="2800" dirty="0" smtClean="0"/>
          </a:p>
          <a:p>
            <a:pPr algn="just"/>
            <a:r>
              <a:rPr lang="tr-TR" sz="2800" dirty="0" smtClean="0"/>
              <a:t>Ölüme </a:t>
            </a:r>
            <a:r>
              <a:rPr lang="tr-TR" sz="2800" dirty="0"/>
              <a:t>ilişkin farkındalığımız yaşamın ve yaratıcılığın esin </a:t>
            </a:r>
            <a:r>
              <a:rPr lang="tr-TR" sz="2800" dirty="0" smtClean="0"/>
              <a:t>kaynağıdır.</a:t>
            </a:r>
            <a:endParaRPr lang="tr-TR" sz="2800" b="1" dirty="0">
              <a:solidFill>
                <a:srgbClr val="FF0000"/>
              </a:solidFill>
            </a:endParaRPr>
          </a:p>
        </p:txBody>
      </p:sp>
    </p:spTree>
    <p:extLst>
      <p:ext uri="{BB962C8B-B14F-4D97-AF65-F5344CB8AC3E}">
        <p14:creationId xmlns:p14="http://schemas.microsoft.com/office/powerpoint/2010/main" val="13767510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5262979"/>
          </a:xfrm>
          <a:prstGeom prst="rect">
            <a:avLst/>
          </a:prstGeom>
        </p:spPr>
        <p:txBody>
          <a:bodyPr wrap="square">
            <a:spAutoFit/>
          </a:bodyPr>
          <a:lstStyle/>
          <a:p>
            <a:pPr algn="just"/>
            <a:r>
              <a:rPr lang="tr-TR" sz="2800" b="1" dirty="0" smtClean="0">
                <a:solidFill>
                  <a:srgbClr val="FF0000"/>
                </a:solidFill>
              </a:rPr>
              <a:t>Varoluşçulukta İnsan, Bilgi, Değer.</a:t>
            </a:r>
          </a:p>
          <a:p>
            <a:pPr algn="just"/>
            <a:endParaRPr lang="tr-TR" sz="2800" b="1" dirty="0">
              <a:solidFill>
                <a:srgbClr val="FF0000"/>
              </a:solidFill>
            </a:endParaRPr>
          </a:p>
          <a:p>
            <a:pPr algn="just"/>
            <a:r>
              <a:rPr lang="tr-TR" sz="2800" dirty="0" smtClean="0"/>
              <a:t>İnsan, var olandan daha da fazlasıdır.</a:t>
            </a:r>
          </a:p>
          <a:p>
            <a:pPr algn="just"/>
            <a:r>
              <a:rPr lang="tr-TR" sz="2800" dirty="0" smtClean="0"/>
              <a:t>Bilgi kişinin kendi bilincinden kaynaklı olarak ortaya çıkar ve bu bilgi ürün deneyimi olarak içerik ve duyguların bir araya getirilmesi ile meydana geldiğini savunur.</a:t>
            </a:r>
          </a:p>
          <a:p>
            <a:pPr algn="just"/>
            <a:r>
              <a:rPr lang="tr-TR" sz="2800" dirty="0" smtClean="0"/>
              <a:t>Değerlerin mutlak olmadığını ve dış ölçütlerle belirlenmediğini savunur.</a:t>
            </a:r>
          </a:p>
          <a:p>
            <a:pPr algn="just"/>
            <a:r>
              <a:rPr lang="tr-TR" sz="2800" dirty="0" smtClean="0"/>
              <a:t>Değer kişisel ve bireyseldir.</a:t>
            </a:r>
          </a:p>
          <a:p>
            <a:pPr algn="just"/>
            <a:endParaRPr lang="tr-TR" sz="2800" dirty="0" smtClean="0"/>
          </a:p>
          <a:p>
            <a:pPr algn="just"/>
            <a:endParaRPr lang="tr-TR" sz="2800" dirty="0" smtClean="0"/>
          </a:p>
        </p:txBody>
      </p:sp>
    </p:spTree>
    <p:extLst>
      <p:ext uri="{BB962C8B-B14F-4D97-AF65-F5344CB8AC3E}">
        <p14:creationId xmlns:p14="http://schemas.microsoft.com/office/powerpoint/2010/main" val="16687353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7294305"/>
          </a:xfrm>
          <a:prstGeom prst="rect">
            <a:avLst/>
          </a:prstGeom>
        </p:spPr>
        <p:txBody>
          <a:bodyPr wrap="square">
            <a:spAutoFit/>
          </a:bodyPr>
          <a:lstStyle/>
          <a:p>
            <a:pPr algn="just"/>
            <a:r>
              <a:rPr lang="tr-TR" sz="2400" b="1" dirty="0" smtClean="0">
                <a:solidFill>
                  <a:srgbClr val="FF0000"/>
                </a:solidFill>
              </a:rPr>
              <a:t>Eğitim</a:t>
            </a:r>
          </a:p>
          <a:p>
            <a:pPr algn="just"/>
            <a:endParaRPr lang="tr-TR" sz="2400" b="1" dirty="0">
              <a:solidFill>
                <a:srgbClr val="FF0000"/>
              </a:solidFill>
            </a:endParaRPr>
          </a:p>
          <a:p>
            <a:pPr algn="just"/>
            <a:r>
              <a:rPr lang="tr-TR" sz="2400" dirty="0" smtClean="0"/>
              <a:t>Hayatı kişisel olarak incelemek için bir yoldur.</a:t>
            </a:r>
          </a:p>
          <a:p>
            <a:pPr algn="just"/>
            <a:r>
              <a:rPr lang="tr-TR" sz="2400" dirty="0" smtClean="0"/>
              <a:t>Eğitim hayat içindir.</a:t>
            </a:r>
          </a:p>
          <a:p>
            <a:pPr algn="just"/>
            <a:r>
              <a:rPr lang="tr-TR" sz="2400" dirty="0" smtClean="0"/>
              <a:t>Yaşanılan dünyayı anlama, doğru kararlar vermek, doğru seçimler yapmak.</a:t>
            </a:r>
          </a:p>
          <a:p>
            <a:pPr algn="just"/>
            <a:r>
              <a:rPr lang="tr-TR" sz="2400" dirty="0" smtClean="0"/>
              <a:t>Eğitimin özü </a:t>
            </a:r>
            <a:r>
              <a:rPr lang="tr-TR" sz="2400" dirty="0" err="1" smtClean="0"/>
              <a:t>diyalogtur</a:t>
            </a:r>
            <a:r>
              <a:rPr lang="tr-TR" sz="2400" dirty="0" smtClean="0"/>
              <a:t>.</a:t>
            </a:r>
          </a:p>
          <a:p>
            <a:pPr algn="just"/>
            <a:r>
              <a:rPr lang="tr-TR" sz="2400" dirty="0" smtClean="0"/>
              <a:t>Ben-sen ilişkisi. Öğretmen öğrenci ilişkisi</a:t>
            </a:r>
          </a:p>
          <a:p>
            <a:pPr algn="just"/>
            <a:endParaRPr lang="tr-TR" sz="2400" dirty="0"/>
          </a:p>
          <a:p>
            <a:pPr algn="just"/>
            <a:r>
              <a:rPr lang="tr-TR" sz="2400" dirty="0" smtClean="0"/>
              <a:t>AMAÇ:</a:t>
            </a:r>
          </a:p>
          <a:p>
            <a:pPr algn="just"/>
            <a:r>
              <a:rPr lang="tr-TR" sz="2400" dirty="0"/>
              <a:t>B</a:t>
            </a:r>
            <a:r>
              <a:rPr lang="tr-TR" sz="2400" dirty="0" smtClean="0"/>
              <a:t>ireyleri otantik, özerk ve yaratıcı yaşama yönelik olarak özgürleştirmek ve güçlendirmektir. </a:t>
            </a:r>
          </a:p>
          <a:p>
            <a:pPr algn="just"/>
            <a:r>
              <a:rPr lang="tr-TR" sz="2400" dirty="0" smtClean="0"/>
              <a:t>Öğrencinin kendini gerçekleştirmesini yardımcı olmak..</a:t>
            </a:r>
          </a:p>
          <a:p>
            <a:pPr algn="just"/>
            <a:r>
              <a:rPr lang="tr-TR" sz="2400" dirty="0" smtClean="0"/>
              <a:t>Ölümle yüzleştirmek</a:t>
            </a:r>
          </a:p>
          <a:p>
            <a:pPr algn="just"/>
            <a:r>
              <a:rPr lang="tr-TR" sz="2400" dirty="0" smtClean="0"/>
              <a:t>Doğru seçimler  yapmak.</a:t>
            </a:r>
          </a:p>
          <a:p>
            <a:pPr algn="just"/>
            <a:endParaRPr lang="tr-TR" sz="2400" b="1" dirty="0" smtClean="0"/>
          </a:p>
          <a:p>
            <a:pPr algn="just"/>
            <a:endParaRPr lang="tr-TR" sz="2800" b="1" dirty="0" smtClean="0">
              <a:solidFill>
                <a:srgbClr val="FF0000"/>
              </a:solidFill>
            </a:endParaRPr>
          </a:p>
          <a:p>
            <a:pPr algn="just"/>
            <a:endParaRPr lang="tr-TR" sz="2800" dirty="0" smtClean="0"/>
          </a:p>
          <a:p>
            <a:pPr algn="just"/>
            <a:endParaRPr lang="tr-TR" sz="2800" dirty="0" smtClean="0"/>
          </a:p>
        </p:txBody>
      </p:sp>
    </p:spTree>
    <p:extLst>
      <p:ext uri="{BB962C8B-B14F-4D97-AF65-F5344CB8AC3E}">
        <p14:creationId xmlns:p14="http://schemas.microsoft.com/office/powerpoint/2010/main" val="12711364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5400" b="1" dirty="0" smtClean="0">
                <a:solidFill>
                  <a:schemeClr val="bg1"/>
                </a:solidFill>
              </a:rPr>
              <a:t>            </a:t>
            </a:r>
          </a:p>
          <a:p>
            <a:pPr marL="0" indent="0">
              <a:buNone/>
            </a:pPr>
            <a:r>
              <a:rPr lang="tr-TR" sz="5400" b="1" dirty="0">
                <a:solidFill>
                  <a:schemeClr val="bg1"/>
                </a:solidFill>
              </a:rPr>
              <a:t> </a:t>
            </a:r>
            <a:r>
              <a:rPr lang="tr-TR" sz="5400" b="1" dirty="0" smtClean="0">
                <a:solidFill>
                  <a:schemeClr val="bg1"/>
                </a:solidFill>
              </a:rPr>
              <a:t>                DAİMİCİLİK</a:t>
            </a:r>
            <a:endParaRPr lang="tr-TR" sz="5400" b="1" dirty="0">
              <a:solidFill>
                <a:schemeClr val="bg1"/>
              </a:solidFill>
            </a:endParaRPr>
          </a:p>
        </p:txBody>
      </p:sp>
    </p:spTree>
    <p:extLst>
      <p:ext uri="{BB962C8B-B14F-4D97-AF65-F5344CB8AC3E}">
        <p14:creationId xmlns:p14="http://schemas.microsoft.com/office/powerpoint/2010/main" val="12150486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7232749"/>
          </a:xfrm>
          <a:prstGeom prst="rect">
            <a:avLst/>
          </a:prstGeom>
        </p:spPr>
        <p:txBody>
          <a:bodyPr wrap="square">
            <a:spAutoFit/>
          </a:bodyPr>
          <a:lstStyle/>
          <a:p>
            <a:pPr algn="just"/>
            <a:r>
              <a:rPr lang="tr-TR" sz="2400" dirty="0"/>
              <a:t>Eğitimin temel amacı evrensel değişmeyen bilgiyi aktarmaktır</a:t>
            </a:r>
            <a:r>
              <a:rPr lang="tr-TR" sz="2400" dirty="0" smtClean="0"/>
              <a:t>.</a:t>
            </a:r>
          </a:p>
          <a:p>
            <a:pPr algn="just"/>
            <a:r>
              <a:rPr lang="tr-TR" sz="2400" dirty="0" err="1" smtClean="0"/>
              <a:t>Daimicilik</a:t>
            </a:r>
            <a:r>
              <a:rPr lang="tr-TR" sz="2400" dirty="0"/>
              <a:t>, idealizm ve realizmden etkilenmiştir</a:t>
            </a:r>
            <a:r>
              <a:rPr lang="tr-TR" sz="2400" dirty="0" smtClean="0"/>
              <a:t>.</a:t>
            </a:r>
          </a:p>
          <a:p>
            <a:pPr algn="just"/>
            <a:r>
              <a:rPr lang="tr-TR" sz="2400" dirty="0" smtClean="0"/>
              <a:t>Bu </a:t>
            </a:r>
            <a:r>
              <a:rPr lang="tr-TR" sz="2400" dirty="0"/>
              <a:t>akım temelde, eğitimin mutlak ve değişmez bazı ilkelerinin olması gerektiğini savunur</a:t>
            </a:r>
            <a:r>
              <a:rPr lang="tr-TR" sz="2400" dirty="0" smtClean="0"/>
              <a:t>.</a:t>
            </a:r>
          </a:p>
          <a:p>
            <a:pPr algn="just"/>
            <a:endParaRPr lang="tr-TR" sz="2400" dirty="0" smtClean="0"/>
          </a:p>
          <a:p>
            <a:pPr algn="just"/>
            <a:r>
              <a:rPr lang="tr-TR" sz="2400" dirty="0" smtClean="0"/>
              <a:t>Bu </a:t>
            </a:r>
            <a:r>
              <a:rPr lang="tr-TR" sz="2400" dirty="0"/>
              <a:t>ilkelerin başında insanın özünün değişmemiş olması gelmekte olup bu öz ise akıl ve mantıktır</a:t>
            </a:r>
            <a:r>
              <a:rPr lang="tr-TR" sz="2400" dirty="0" smtClean="0"/>
              <a:t>.</a:t>
            </a:r>
          </a:p>
          <a:p>
            <a:pPr algn="just"/>
            <a:r>
              <a:rPr lang="tr-TR" sz="2400" dirty="0" smtClean="0"/>
              <a:t>Bu </a:t>
            </a:r>
            <a:r>
              <a:rPr lang="tr-TR" sz="2400" dirty="0"/>
              <a:t>bağlamda eğitimin temelinde akıl ve mantık eğitimi bulunmaktadır</a:t>
            </a:r>
            <a:r>
              <a:rPr lang="tr-TR" sz="2400" dirty="0" smtClean="0"/>
              <a:t>.</a:t>
            </a:r>
          </a:p>
          <a:p>
            <a:pPr algn="just"/>
            <a:r>
              <a:rPr lang="tr-TR" sz="2400" dirty="0" smtClean="0"/>
              <a:t>Eğitim</a:t>
            </a:r>
            <a:r>
              <a:rPr lang="tr-TR" sz="2400" dirty="0"/>
              <a:t>, evrensel nitelikteki belli gerçeklere göre düzenlenmelidir</a:t>
            </a:r>
            <a:r>
              <a:rPr lang="tr-TR" sz="2400" dirty="0" smtClean="0"/>
              <a:t>.</a:t>
            </a:r>
          </a:p>
          <a:p>
            <a:pPr algn="just"/>
            <a:endParaRPr lang="tr-TR" sz="2400" dirty="0"/>
          </a:p>
          <a:p>
            <a:pPr algn="just"/>
            <a:r>
              <a:rPr lang="tr-TR" sz="2400" dirty="0" smtClean="0"/>
              <a:t>İnsan </a:t>
            </a:r>
            <a:r>
              <a:rPr lang="tr-TR" sz="2400" dirty="0"/>
              <a:t>doğası ve ahlaki ilke ve değerler her yerde aynı olduğu için, eğitim bu değişmez gerçeklere göre insan yetiştirmelidir.</a:t>
            </a:r>
            <a:br>
              <a:rPr lang="tr-TR" sz="2400" dirty="0"/>
            </a:br>
            <a:endParaRPr lang="tr-TR" sz="2400" b="1" dirty="0">
              <a:solidFill>
                <a:srgbClr val="FF0000"/>
              </a:solidFill>
            </a:endParaRPr>
          </a:p>
          <a:p>
            <a:pPr algn="just"/>
            <a:endParaRPr lang="tr-TR" sz="2800" dirty="0" smtClean="0"/>
          </a:p>
          <a:p>
            <a:pPr algn="just"/>
            <a:endParaRPr lang="tr-TR" sz="2800" dirty="0" smtClean="0"/>
          </a:p>
        </p:txBody>
      </p:sp>
    </p:spTree>
    <p:extLst>
      <p:ext uri="{BB962C8B-B14F-4D97-AF65-F5344CB8AC3E}">
        <p14:creationId xmlns:p14="http://schemas.microsoft.com/office/powerpoint/2010/main" val="12742964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7" y="908720"/>
            <a:ext cx="7096403" cy="3416320"/>
          </a:xfrm>
          <a:prstGeom prst="rect">
            <a:avLst/>
          </a:prstGeom>
        </p:spPr>
        <p:txBody>
          <a:bodyPr wrap="square">
            <a:spAutoFit/>
          </a:bodyPr>
          <a:lstStyle/>
          <a:p>
            <a:pPr algn="just"/>
            <a:r>
              <a:rPr lang="tr-TR" sz="2400" dirty="0"/>
              <a:t>Tüm doğru, mutlak ve kesin bilgiler insan zihninde önceden olduğundan eğitim programı, insan aklını kullanmasına olanak sağlayarak evrensel doğru bilgilere ulaştırmalıdır.</a:t>
            </a:r>
          </a:p>
          <a:p>
            <a:pPr algn="just"/>
            <a:r>
              <a:rPr lang="tr-TR" sz="2400" dirty="0"/>
              <a:t>Entelektüel ve elit eğitim esas olmalıdır.</a:t>
            </a:r>
          </a:p>
          <a:p>
            <a:pPr algn="just"/>
            <a:r>
              <a:rPr lang="tr-TR" sz="2400" dirty="0"/>
              <a:t>Öğretmen konuları derslerde bitirmeye çalışmalıdır.</a:t>
            </a:r>
          </a:p>
          <a:p>
            <a:pPr algn="just"/>
            <a:r>
              <a:rPr lang="tr-TR" sz="2400" dirty="0"/>
              <a:t>Sınıf ortamında yaşamın gerçekleri değil, ideal olanlar öğrencilere sunulmalıdır.</a:t>
            </a:r>
          </a:p>
          <a:p>
            <a:pPr algn="just"/>
            <a:r>
              <a:rPr lang="tr-TR" sz="2400" dirty="0"/>
              <a:t>Sınıf ortamında öğretmen otoriter ve güçlü olmalıdır.</a:t>
            </a:r>
          </a:p>
        </p:txBody>
      </p:sp>
    </p:spTree>
    <p:extLst>
      <p:ext uri="{BB962C8B-B14F-4D97-AF65-F5344CB8AC3E}">
        <p14:creationId xmlns:p14="http://schemas.microsoft.com/office/powerpoint/2010/main" val="36378592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7" y="908720"/>
            <a:ext cx="7200799" cy="5262979"/>
          </a:xfrm>
          <a:prstGeom prst="rect">
            <a:avLst/>
          </a:prstGeom>
        </p:spPr>
        <p:txBody>
          <a:bodyPr wrap="square">
            <a:spAutoFit/>
          </a:bodyPr>
          <a:lstStyle/>
          <a:p>
            <a:pPr algn="just"/>
            <a:r>
              <a:rPr lang="tr-TR" sz="2400" dirty="0"/>
              <a:t>Eğitimde bireysel farklılıklar olmadığından, öğrenciler için tek bir program yeterlidir</a:t>
            </a:r>
            <a:r>
              <a:rPr lang="tr-TR" sz="2400" dirty="0" smtClean="0"/>
              <a:t>.</a:t>
            </a:r>
          </a:p>
          <a:p>
            <a:pPr algn="just"/>
            <a:r>
              <a:rPr lang="tr-TR" sz="2400" dirty="0" smtClean="0"/>
              <a:t>Öğrencinin </a:t>
            </a:r>
            <a:r>
              <a:rPr lang="tr-TR" sz="2400" dirty="0"/>
              <a:t>kişiliğinin ön plana çıkarılması değil, öğretmene ve derslere uyumluluğu önemlidir</a:t>
            </a:r>
            <a:r>
              <a:rPr lang="tr-TR" sz="2400" dirty="0" smtClean="0"/>
              <a:t>.</a:t>
            </a:r>
          </a:p>
          <a:p>
            <a:pPr algn="just"/>
            <a:r>
              <a:rPr lang="tr-TR" sz="2400" dirty="0" smtClean="0"/>
              <a:t>Sınavlarda</a:t>
            </a:r>
            <a:r>
              <a:rPr lang="tr-TR" sz="2400" dirty="0"/>
              <a:t>, gerçeğe ulaşmak için öğrencinin aklını çalıştırmaya yönelik sorular sorulmalıdır</a:t>
            </a:r>
            <a:r>
              <a:rPr lang="tr-TR" sz="2400" dirty="0" smtClean="0"/>
              <a:t>.</a:t>
            </a:r>
          </a:p>
          <a:p>
            <a:pPr algn="just"/>
            <a:r>
              <a:rPr lang="tr-TR" sz="2400" dirty="0" smtClean="0"/>
              <a:t>Öğrenci </a:t>
            </a:r>
            <a:r>
              <a:rPr lang="tr-TR" sz="2400" dirty="0"/>
              <a:t>gerektiğinde konuları ezberlemek durumundadır</a:t>
            </a:r>
            <a:r>
              <a:rPr lang="tr-TR" sz="2400" dirty="0" smtClean="0"/>
              <a:t>.</a:t>
            </a:r>
          </a:p>
          <a:p>
            <a:pPr algn="just"/>
            <a:r>
              <a:rPr lang="tr-TR" sz="2400" dirty="0" smtClean="0"/>
              <a:t>Öğrenciler</a:t>
            </a:r>
            <a:r>
              <a:rPr lang="tr-TR" sz="2400" dirty="0"/>
              <a:t>, kendileri için neyin iyi, neyin kötü olduğuna karar verebilecek yaşta olmadıklarından onların ilgileri önemli değildir</a:t>
            </a:r>
            <a:r>
              <a:rPr lang="tr-TR" sz="2400" dirty="0" smtClean="0"/>
              <a:t>.</a:t>
            </a:r>
          </a:p>
          <a:p>
            <a:pPr algn="just"/>
            <a:r>
              <a:rPr lang="tr-TR" sz="2400" dirty="0" smtClean="0"/>
              <a:t>Eğitimde </a:t>
            </a:r>
            <a:r>
              <a:rPr lang="tr-TR" sz="2400" dirty="0"/>
              <a:t>tümevarım (parçalardan bütüne) yöntemi kullanılmalıdır.</a:t>
            </a:r>
            <a:br>
              <a:rPr lang="tr-TR" sz="2400" dirty="0"/>
            </a:br>
            <a:endParaRPr lang="tr-TR" sz="2400" dirty="0"/>
          </a:p>
        </p:txBody>
      </p:sp>
    </p:spTree>
    <p:extLst>
      <p:ext uri="{BB962C8B-B14F-4D97-AF65-F5344CB8AC3E}">
        <p14:creationId xmlns:p14="http://schemas.microsoft.com/office/powerpoint/2010/main" val="35177672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7" y="908720"/>
            <a:ext cx="7096403" cy="4154984"/>
          </a:xfrm>
          <a:prstGeom prst="rect">
            <a:avLst/>
          </a:prstGeom>
        </p:spPr>
        <p:txBody>
          <a:bodyPr wrap="square">
            <a:spAutoFit/>
          </a:bodyPr>
          <a:lstStyle/>
          <a:p>
            <a:pPr algn="just"/>
            <a:r>
              <a:rPr lang="tr-TR" sz="2400" b="1" dirty="0" err="1"/>
              <a:t>Daimicilik</a:t>
            </a:r>
            <a:r>
              <a:rPr lang="tr-TR" sz="2400" b="1" dirty="0"/>
              <a:t> </a:t>
            </a:r>
            <a:r>
              <a:rPr lang="tr-TR" sz="2400" dirty="0"/>
              <a:t>aklı ön plana çıkaran ve insan doğasının en iyi yanını akıl olarak gören </a:t>
            </a:r>
            <a:r>
              <a:rPr lang="tr-TR" sz="2400" b="1" dirty="0">
                <a:hlinkClick r:id="rId4" tooltip="eğitim felsefesi"/>
              </a:rPr>
              <a:t>eğitim felsefesi</a:t>
            </a:r>
            <a:r>
              <a:rPr lang="tr-TR" sz="2400" dirty="0"/>
              <a:t> akımıdır. </a:t>
            </a:r>
            <a:r>
              <a:rPr lang="tr-TR" sz="2400" dirty="0" err="1"/>
              <a:t>Daimicilik</a:t>
            </a:r>
            <a:r>
              <a:rPr lang="tr-TR" sz="2400" dirty="0"/>
              <a:t> akımını takip eden düşünürler, eğitimin evrensel nitelikteki belli gerçeklere göre şekillendirilmesi üzerinde dururlar</a:t>
            </a:r>
            <a:r>
              <a:rPr lang="tr-TR" sz="2400" dirty="0" smtClean="0"/>
              <a:t>.</a:t>
            </a:r>
          </a:p>
          <a:p>
            <a:pPr algn="just"/>
            <a:endParaRPr lang="tr-TR" sz="2400" dirty="0" smtClean="0"/>
          </a:p>
          <a:p>
            <a:pPr algn="just"/>
            <a:r>
              <a:rPr lang="tr-TR" sz="2400" b="1" dirty="0" err="1"/>
              <a:t>Daimicilik</a:t>
            </a:r>
            <a:r>
              <a:rPr lang="tr-TR" sz="2400" dirty="0"/>
              <a:t> akımına göre insanın doğası ve ahlaki ilkeler değişmez. İnsanların bu değişmez ebedi gerçeklere göre yetiştirilmesi gerekir. Eğitim sağlam ve doğru karakterli insan tipi yetiştirme işiyle meşgul olmalıdır.</a:t>
            </a:r>
            <a:br>
              <a:rPr lang="tr-TR" sz="2400" dirty="0"/>
            </a:br>
            <a:endParaRPr lang="tr-TR" sz="2400" dirty="0"/>
          </a:p>
        </p:txBody>
      </p:sp>
    </p:spTree>
    <p:extLst>
      <p:ext uri="{BB962C8B-B14F-4D97-AF65-F5344CB8AC3E}">
        <p14:creationId xmlns:p14="http://schemas.microsoft.com/office/powerpoint/2010/main" val="1886767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19672" y="836712"/>
            <a:ext cx="7381484" cy="3816429"/>
          </a:xfrm>
          <a:prstGeom prst="rect">
            <a:avLst/>
          </a:prstGeom>
          <a:noFill/>
        </p:spPr>
        <p:txBody>
          <a:bodyPr wrap="square" rtlCol="0">
            <a:spAutoFit/>
          </a:bodyPr>
          <a:lstStyle/>
          <a:p>
            <a:pPr marL="457200" indent="-457200" algn="just"/>
            <a:r>
              <a:rPr lang="tr-TR" sz="2200" dirty="0">
                <a:cs typeface="Times New Roman" pitchFamily="18" charset="0"/>
              </a:rPr>
              <a:t> </a:t>
            </a:r>
            <a:r>
              <a:rPr lang="tr-TR" sz="2200" dirty="0" smtClean="0">
                <a:cs typeface="Times New Roman" pitchFamily="18" charset="0"/>
              </a:rPr>
              <a:t>      Platon'a </a:t>
            </a:r>
            <a:r>
              <a:rPr lang="tr-TR" sz="2200" dirty="0">
                <a:cs typeface="Times New Roman" pitchFamily="18" charset="0"/>
              </a:rPr>
              <a:t>göre "gerçek varlık idea, 'düşünce </a:t>
            </a:r>
            <a:r>
              <a:rPr lang="tr-TR" sz="2200" dirty="0" err="1">
                <a:cs typeface="Times New Roman" pitchFamily="18" charset="0"/>
              </a:rPr>
              <a:t>varlığı'dır</a:t>
            </a:r>
            <a:r>
              <a:rPr lang="tr-TR" sz="2200" dirty="0">
                <a:cs typeface="Times New Roman" pitchFamily="18" charset="0"/>
              </a:rPr>
              <a:t>." Platon "düşünülür dünya" (idealar dünyası) ile "duyulur dünya" (görüngüler dünyası) ayrımına gitmiş; duyulur dünyayı gölgelerden ibaret bir görünüşler dünyası olarak betimlerken, düşünülür dünyayı değişmez gerçeklikler diye gördüğü idealardan oluşan gerçek dünya olarak ilan etmiştir. </a:t>
            </a:r>
            <a:endParaRPr lang="tr-TR" sz="2200" dirty="0" smtClean="0">
              <a:cs typeface="Times New Roman" pitchFamily="18" charset="0"/>
            </a:endParaRPr>
          </a:p>
          <a:p>
            <a:pPr marL="457200" indent="-457200" algn="just"/>
            <a:endParaRPr lang="tr-TR" sz="2200" dirty="0">
              <a:cs typeface="Times New Roman" pitchFamily="18" charset="0"/>
            </a:endParaRPr>
          </a:p>
          <a:p>
            <a:pPr marL="457200" indent="-457200" algn="just"/>
            <a:r>
              <a:rPr lang="tr-TR" sz="2200" dirty="0" smtClean="0">
                <a:cs typeface="Times New Roman" pitchFamily="18" charset="0"/>
              </a:rPr>
              <a:t>       Aynı </a:t>
            </a:r>
            <a:r>
              <a:rPr lang="tr-TR" sz="2200" dirty="0">
                <a:cs typeface="Times New Roman" pitchFamily="18" charset="0"/>
              </a:rPr>
              <a:t>fikir Kant'tan önce İrlandalı rahip ve filozof George Berkeley ve klasik İngiliz ampiristlerinin en sonuncusu David </a:t>
            </a:r>
            <a:r>
              <a:rPr lang="tr-TR" sz="2200" dirty="0" err="1">
                <a:cs typeface="Times New Roman" pitchFamily="18" charset="0"/>
              </a:rPr>
              <a:t>Hume</a:t>
            </a:r>
            <a:r>
              <a:rPr lang="tr-TR" sz="2200" dirty="0">
                <a:cs typeface="Times New Roman" pitchFamily="18" charset="0"/>
              </a:rPr>
              <a:t> tarafından ileri sürülmüştü.</a:t>
            </a:r>
            <a:endParaRPr lang="tr-TR" sz="2200" dirty="0" smtClean="0">
              <a:cs typeface="Times New Roman" pitchFamily="18" charset="0"/>
            </a:endParaRPr>
          </a:p>
        </p:txBody>
      </p:sp>
    </p:spTree>
    <p:extLst>
      <p:ext uri="{BB962C8B-B14F-4D97-AF65-F5344CB8AC3E}">
        <p14:creationId xmlns:p14="http://schemas.microsoft.com/office/powerpoint/2010/main" val="19947375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7" y="168212"/>
            <a:ext cx="7308303" cy="6001643"/>
          </a:xfrm>
          <a:prstGeom prst="rect">
            <a:avLst/>
          </a:prstGeom>
        </p:spPr>
        <p:txBody>
          <a:bodyPr wrap="square">
            <a:spAutoFit/>
          </a:bodyPr>
          <a:lstStyle/>
          <a:p>
            <a:pPr algn="just" fontAlgn="b"/>
            <a:r>
              <a:rPr lang="tr-TR" sz="2400" dirty="0"/>
              <a:t>Bu bağlamda eğitimin görevi değişmeyen </a:t>
            </a:r>
            <a:r>
              <a:rPr lang="tr-TR" sz="2400" b="1" dirty="0">
                <a:hlinkClick r:id="rId4" tooltip="kültürel"/>
              </a:rPr>
              <a:t>kültürel</a:t>
            </a:r>
            <a:r>
              <a:rPr lang="tr-TR" sz="2400" dirty="0"/>
              <a:t> ve evrensel değerleri öğrencilere aktarmaktır. Öğrencinin özgürlüğü söz konusu bile değildir. </a:t>
            </a:r>
            <a:endParaRPr lang="tr-TR" sz="2400" dirty="0" smtClean="0"/>
          </a:p>
          <a:p>
            <a:pPr algn="just" fontAlgn="b"/>
            <a:r>
              <a:rPr lang="tr-TR" sz="2400" dirty="0" smtClean="0"/>
              <a:t>Amaç </a:t>
            </a:r>
            <a:r>
              <a:rPr lang="tr-TR" sz="2400" dirty="0"/>
              <a:t>kurallara uyan zeki, akıllı ve terbiyeli bireyler yetiştirmektir.</a:t>
            </a:r>
          </a:p>
          <a:p>
            <a:pPr algn="just" fontAlgn="b"/>
            <a:r>
              <a:rPr lang="tr-TR" sz="2400" dirty="0"/>
              <a:t>Bireylerin doğrulara yalnızca akıllarını kullanarak ulaşabileceklerini savunan bu anlayışın en önemli amacı, akıllı bireyler yetiştirmektir. </a:t>
            </a:r>
            <a:endParaRPr lang="tr-TR" sz="2400" dirty="0" smtClean="0"/>
          </a:p>
          <a:p>
            <a:pPr algn="just" fontAlgn="b"/>
            <a:endParaRPr lang="tr-TR" sz="2400" dirty="0" smtClean="0"/>
          </a:p>
          <a:p>
            <a:pPr algn="just" fontAlgn="b"/>
            <a:r>
              <a:rPr lang="tr-TR" sz="2400" dirty="0" smtClean="0"/>
              <a:t>İnsan </a:t>
            </a:r>
            <a:r>
              <a:rPr lang="tr-TR" sz="2400" dirty="0"/>
              <a:t>doğasının en iyi yanı “</a:t>
            </a:r>
            <a:r>
              <a:rPr lang="tr-TR" sz="2400" i="1" dirty="0" err="1"/>
              <a:t>akıl</a:t>
            </a:r>
            <a:r>
              <a:rPr lang="tr-TR" sz="2400" dirty="0" err="1"/>
              <a:t>”dır</a:t>
            </a:r>
            <a:r>
              <a:rPr lang="tr-TR" sz="2400" dirty="0"/>
              <a:t>. </a:t>
            </a:r>
            <a:endParaRPr lang="tr-TR" sz="2400" dirty="0" smtClean="0"/>
          </a:p>
          <a:p>
            <a:pPr algn="just" fontAlgn="b"/>
            <a:r>
              <a:rPr lang="tr-TR" sz="2400" dirty="0" smtClean="0"/>
              <a:t>Bu </a:t>
            </a:r>
            <a:r>
              <a:rPr lang="tr-TR" sz="2400" dirty="0"/>
              <a:t>nedenle, eğitimde insan zihninin gelişmesine (entelektüel eğitime) önem verilmesi gerekir.</a:t>
            </a:r>
          </a:p>
          <a:p>
            <a:pPr algn="just" fontAlgn="b"/>
            <a:r>
              <a:rPr lang="tr-TR" sz="2400" dirty="0"/>
              <a:t>Bu akımın temelinde “</a:t>
            </a:r>
            <a:r>
              <a:rPr lang="tr-TR" sz="2400" b="1" dirty="0"/>
              <a:t>Klasik </a:t>
            </a:r>
            <a:r>
              <a:rPr lang="tr-TR" sz="2400" b="1" dirty="0">
                <a:hlinkClick r:id="rId5" tooltip="realizm"/>
              </a:rPr>
              <a:t>realizm</a:t>
            </a:r>
            <a:r>
              <a:rPr lang="tr-TR" sz="2400" dirty="0"/>
              <a:t>” yatar. Bu eğitim görünüşü aynı zamanda idealistlerin birçoğu da destekler.</a:t>
            </a:r>
          </a:p>
          <a:p>
            <a:pPr algn="just"/>
            <a:r>
              <a:rPr lang="tr-TR" sz="2400" dirty="0"/>
              <a:t/>
            </a:r>
            <a:br>
              <a:rPr lang="tr-TR" sz="2400" dirty="0"/>
            </a:br>
            <a:endParaRPr lang="tr-TR" sz="2400" dirty="0"/>
          </a:p>
        </p:txBody>
      </p:sp>
    </p:spTree>
    <p:extLst>
      <p:ext uri="{BB962C8B-B14F-4D97-AF65-F5344CB8AC3E}">
        <p14:creationId xmlns:p14="http://schemas.microsoft.com/office/powerpoint/2010/main" val="8480662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7" y="404664"/>
            <a:ext cx="7308303" cy="6370975"/>
          </a:xfrm>
          <a:prstGeom prst="rect">
            <a:avLst/>
          </a:prstGeom>
        </p:spPr>
        <p:txBody>
          <a:bodyPr wrap="square">
            <a:spAutoFit/>
          </a:bodyPr>
          <a:lstStyle/>
          <a:p>
            <a:pPr algn="just" fontAlgn="b"/>
            <a:r>
              <a:rPr lang="tr-TR" sz="2400" dirty="0"/>
              <a:t>Çocuklara kendi dönemlerinde hoşlarına giden şeyler değil, gerçekten önemli olan kalıcı bilgiler ve değişmez </a:t>
            </a:r>
            <a:r>
              <a:rPr lang="tr-TR" sz="2400" b="1" dirty="0">
                <a:hlinkClick r:id="rId4" tooltip="değerler"/>
              </a:rPr>
              <a:t>değerler</a:t>
            </a:r>
            <a:r>
              <a:rPr lang="tr-TR" sz="2400" dirty="0"/>
              <a:t> öğretilmelidir. </a:t>
            </a:r>
            <a:endParaRPr lang="tr-TR" sz="2400" dirty="0" smtClean="0"/>
          </a:p>
          <a:p>
            <a:pPr algn="just" fontAlgn="b"/>
            <a:r>
              <a:rPr lang="tr-TR" sz="2400" dirty="0" smtClean="0"/>
              <a:t>Okul </a:t>
            </a:r>
            <a:r>
              <a:rPr lang="tr-TR" sz="2400" dirty="0"/>
              <a:t>hayata hazırlık yeridir</a:t>
            </a:r>
            <a:r>
              <a:rPr lang="tr-TR" sz="2400" dirty="0" smtClean="0"/>
              <a:t>.</a:t>
            </a:r>
          </a:p>
          <a:p>
            <a:pPr algn="just" fontAlgn="b"/>
            <a:endParaRPr lang="tr-TR" sz="2400" dirty="0"/>
          </a:p>
          <a:p>
            <a:pPr algn="just" fontAlgn="b"/>
            <a:r>
              <a:rPr lang="tr-TR" sz="2400" b="1" dirty="0">
                <a:hlinkClick r:id="rId5" tooltip="Mantık"/>
              </a:rPr>
              <a:t>Mantık</a:t>
            </a:r>
            <a:r>
              <a:rPr lang="tr-TR" sz="2400" dirty="0"/>
              <a:t>, klasik (Latince, Yunanca) ve modern diller, matematik ve özellikle Batı dünyasının büyük ebedi eserlerinin öğretilmesi çok önemlidir. </a:t>
            </a:r>
            <a:endParaRPr lang="tr-TR" sz="2400" dirty="0" smtClean="0"/>
          </a:p>
          <a:p>
            <a:pPr algn="just" fontAlgn="b"/>
            <a:r>
              <a:rPr lang="tr-TR" sz="2400" dirty="0" smtClean="0"/>
              <a:t>Kitabi </a:t>
            </a:r>
            <a:r>
              <a:rPr lang="tr-TR" sz="2400" dirty="0"/>
              <a:t>bilgiler asla eskimez, geçmişin mesajı ortadan kalkmaz</a:t>
            </a:r>
            <a:r>
              <a:rPr lang="tr-TR" sz="2400" dirty="0" smtClean="0"/>
              <a:t>.</a:t>
            </a:r>
          </a:p>
          <a:p>
            <a:pPr algn="just" fontAlgn="b"/>
            <a:endParaRPr lang="tr-TR" sz="2400" dirty="0"/>
          </a:p>
          <a:p>
            <a:pPr algn="just" fontAlgn="b"/>
            <a:r>
              <a:rPr lang="tr-TR" sz="2400" dirty="0"/>
              <a:t>Tüm bunların öğretilebilmesi için öğretmen otoriter bir role sahiptir. Öğrenci ilgi ve istekleri önemli değildir. Konuların işlenişi, insan akıllı kabul edildiği için </a:t>
            </a:r>
            <a:r>
              <a:rPr lang="tr-TR" sz="2400" b="1" dirty="0" err="1">
                <a:hlinkClick r:id="rId6" tooltip="Sokratik"/>
              </a:rPr>
              <a:t>Sokratik</a:t>
            </a:r>
            <a:r>
              <a:rPr lang="tr-TR" sz="2400" dirty="0"/>
              <a:t> </a:t>
            </a:r>
            <a:r>
              <a:rPr lang="tr-TR" sz="2400" dirty="0" err="1"/>
              <a:t>yöntem’dir</a:t>
            </a:r>
            <a:r>
              <a:rPr lang="tr-TR" sz="2400" dirty="0"/>
              <a:t>.</a:t>
            </a:r>
          </a:p>
          <a:p>
            <a:pPr algn="just"/>
            <a:r>
              <a:rPr lang="tr-TR" sz="2400" dirty="0" smtClean="0"/>
              <a:t> </a:t>
            </a:r>
            <a:r>
              <a:rPr lang="tr-TR" sz="2400" dirty="0"/>
              <a:t/>
            </a:r>
            <a:br>
              <a:rPr lang="tr-TR" sz="2400" dirty="0"/>
            </a:br>
            <a:endParaRPr lang="tr-TR" sz="2400" dirty="0"/>
          </a:p>
        </p:txBody>
      </p:sp>
    </p:spTree>
    <p:extLst>
      <p:ext uri="{BB962C8B-B14F-4D97-AF65-F5344CB8AC3E}">
        <p14:creationId xmlns:p14="http://schemas.microsoft.com/office/powerpoint/2010/main" val="3345889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729747" y="0"/>
            <a:ext cx="7308303" cy="6001643"/>
          </a:xfrm>
          <a:prstGeom prst="rect">
            <a:avLst/>
          </a:prstGeom>
        </p:spPr>
        <p:txBody>
          <a:bodyPr wrap="square">
            <a:spAutoFit/>
          </a:bodyPr>
          <a:lstStyle/>
          <a:p>
            <a:pPr algn="just" fontAlgn="b"/>
            <a:r>
              <a:rPr lang="tr-TR" sz="2400" dirty="0"/>
              <a:t/>
            </a:r>
            <a:br>
              <a:rPr lang="tr-TR" sz="2400" dirty="0"/>
            </a:br>
            <a:r>
              <a:rPr lang="tr-TR" sz="2400" dirty="0" smtClean="0"/>
              <a:t>      </a:t>
            </a:r>
            <a:r>
              <a:rPr lang="tr-TR" sz="2400" b="1" dirty="0" smtClean="0"/>
              <a:t>DAİMİCİLİK </a:t>
            </a:r>
            <a:r>
              <a:rPr lang="tr-TR" sz="2400" b="1" dirty="0"/>
              <a:t>AKIMININ TEMEL İLKELERİ</a:t>
            </a:r>
          </a:p>
          <a:p>
            <a:pPr algn="just" fontAlgn="b"/>
            <a:endParaRPr lang="tr-TR" sz="2400" dirty="0" smtClean="0"/>
          </a:p>
          <a:p>
            <a:pPr marL="342900" indent="-342900" algn="just" fontAlgn="b">
              <a:buFont typeface="Wingdings" pitchFamily="2" charset="2"/>
              <a:buChar char="ü"/>
            </a:pPr>
            <a:r>
              <a:rPr lang="tr-TR" sz="2400" dirty="0"/>
              <a:t>Değişmeyen, evrensel bir eğitim anlayışı olmalıdır</a:t>
            </a:r>
            <a:r>
              <a:rPr lang="tr-TR" sz="2400" dirty="0" smtClean="0"/>
              <a:t>.</a:t>
            </a:r>
          </a:p>
          <a:p>
            <a:pPr marL="342900" indent="-342900" algn="just" fontAlgn="b">
              <a:buFont typeface="Wingdings" pitchFamily="2" charset="2"/>
              <a:buChar char="ü"/>
            </a:pPr>
            <a:r>
              <a:rPr lang="tr-TR" sz="2400" dirty="0"/>
              <a:t>Entelektüel eğitim savunulmalıdır. İnsanın en önemli özelliği düşünme yeteneğidir. İnsan kendini akıllıca yönetebilecek şekilde yetiştirilmelidir</a:t>
            </a:r>
            <a:r>
              <a:rPr lang="tr-TR" sz="2400" dirty="0" smtClean="0"/>
              <a:t>.</a:t>
            </a:r>
          </a:p>
          <a:p>
            <a:pPr marL="342900" indent="-342900" algn="just" fontAlgn="b">
              <a:buFont typeface="Wingdings" pitchFamily="2" charset="2"/>
              <a:buChar char="ü"/>
            </a:pPr>
            <a:r>
              <a:rPr lang="tr-TR" sz="2400" dirty="0" smtClean="0"/>
              <a:t>Evrensel </a:t>
            </a:r>
            <a:r>
              <a:rPr lang="tr-TR" sz="2400" dirty="0"/>
              <a:t>ve ebedi (değişmez) gerçeğe </a:t>
            </a:r>
            <a:r>
              <a:rPr lang="tr-TR" sz="2400" dirty="0">
                <a:hlinkClick r:id="rId4" tooltip="uyum"/>
              </a:rPr>
              <a:t>uyum</a:t>
            </a:r>
            <a:r>
              <a:rPr lang="tr-TR" sz="2400" dirty="0"/>
              <a:t> için eğitim gereklidir. Eğitimde amaç, insanların dünyanın durumlarına uymalarını değil, değişmez gerçeklere (ideal-ide) uymalarını sağlamaktır</a:t>
            </a:r>
            <a:r>
              <a:rPr lang="tr-TR" sz="2400" dirty="0" smtClean="0"/>
              <a:t>.</a:t>
            </a:r>
          </a:p>
          <a:p>
            <a:pPr marL="342900" indent="-342900" algn="just" fontAlgn="b">
              <a:buFont typeface="Wingdings" pitchFamily="2" charset="2"/>
              <a:buChar char="ü"/>
            </a:pPr>
            <a:r>
              <a:rPr lang="tr-TR" sz="2400" dirty="0" smtClean="0"/>
              <a:t>Eğitim </a:t>
            </a:r>
            <a:r>
              <a:rPr lang="tr-TR" sz="2400" dirty="0"/>
              <a:t>hayatın bir kopyası (taklidi) değil, ona hazırlıktır. </a:t>
            </a:r>
            <a:r>
              <a:rPr lang="tr-TR" sz="2400" dirty="0" err="1"/>
              <a:t>Daimicilere</a:t>
            </a:r>
            <a:r>
              <a:rPr lang="tr-TR" sz="2400" dirty="0"/>
              <a:t> göre, okullar hiçbir zaman gerçek hayatın bir kopyası veya toplumun bir benzeri olamaz. </a:t>
            </a:r>
            <a:endParaRPr lang="tr-TR" sz="2400" dirty="0" smtClean="0"/>
          </a:p>
          <a:p>
            <a:pPr marL="342900" indent="-342900" algn="just" fontAlgn="b">
              <a:buFont typeface="Wingdings" pitchFamily="2" charset="2"/>
              <a:buChar char="ü"/>
            </a:pPr>
            <a:r>
              <a:rPr lang="tr-TR" sz="2400" dirty="0" smtClean="0"/>
              <a:t>Okulun </a:t>
            </a:r>
            <a:r>
              <a:rPr lang="tr-TR" sz="2400" dirty="0"/>
              <a:t>amacı, insan zihnini geliştirmek olmalıdır. </a:t>
            </a:r>
          </a:p>
          <a:p>
            <a:pPr marL="342900" indent="-342900" algn="just" fontAlgn="b">
              <a:buFont typeface="Wingdings" pitchFamily="2" charset="2"/>
              <a:buChar char="ü"/>
            </a:pPr>
            <a:endParaRPr lang="tr-TR" sz="2400" dirty="0"/>
          </a:p>
        </p:txBody>
      </p:sp>
    </p:spTree>
    <p:extLst>
      <p:ext uri="{BB962C8B-B14F-4D97-AF65-F5344CB8AC3E}">
        <p14:creationId xmlns:p14="http://schemas.microsoft.com/office/powerpoint/2010/main" val="23777872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729747" y="0"/>
            <a:ext cx="7308303" cy="4154984"/>
          </a:xfrm>
          <a:prstGeom prst="rect">
            <a:avLst/>
          </a:prstGeom>
        </p:spPr>
        <p:txBody>
          <a:bodyPr wrap="square">
            <a:spAutoFit/>
          </a:bodyPr>
          <a:lstStyle/>
          <a:p>
            <a:pPr algn="just" fontAlgn="b"/>
            <a:r>
              <a:rPr lang="tr-TR" sz="2400" dirty="0"/>
              <a:t/>
            </a:r>
            <a:br>
              <a:rPr lang="tr-TR" sz="2400" dirty="0"/>
            </a:br>
            <a:r>
              <a:rPr lang="tr-TR" sz="2400" b="1" dirty="0"/>
              <a:t>DAİMİCİLİK AKIMININ TEMEL İLKELERİ</a:t>
            </a:r>
          </a:p>
          <a:p>
            <a:pPr algn="just" fontAlgn="b"/>
            <a:endParaRPr lang="tr-TR" sz="2400" dirty="0" smtClean="0"/>
          </a:p>
          <a:p>
            <a:pPr marL="342900" indent="-342900" algn="just" fontAlgn="b">
              <a:buFont typeface="Wingdings" pitchFamily="2" charset="2"/>
              <a:buChar char="ü"/>
            </a:pPr>
            <a:r>
              <a:rPr lang="tr-TR" sz="2400" dirty="0" smtClean="0"/>
              <a:t>Çocuk </a:t>
            </a:r>
            <a:r>
              <a:rPr lang="tr-TR" sz="2400" dirty="0"/>
              <a:t>ve gençlere dünyanın hem manevi hem de maddi gerçeklerini tanıtacak bilgiler verilmelidir</a:t>
            </a:r>
            <a:r>
              <a:rPr lang="tr-TR" sz="2400" dirty="0" smtClean="0"/>
              <a:t>.</a:t>
            </a:r>
          </a:p>
          <a:p>
            <a:pPr marL="342900" indent="-342900" algn="just" fontAlgn="b">
              <a:buFont typeface="Wingdings" pitchFamily="2" charset="2"/>
              <a:buChar char="ü"/>
            </a:pPr>
            <a:r>
              <a:rPr lang="tr-TR" sz="2400" dirty="0" smtClean="0"/>
              <a:t>Büyük </a:t>
            </a:r>
            <a:r>
              <a:rPr lang="tr-TR" sz="2400" dirty="0"/>
              <a:t>kitaplar (Klasik eserler) eğitimi verilmelidir. Öğrencilere evrensel sorunlar ve insanlığın üstün nitelikteki dilek ve istekleri edebiyatta, felsefede, tarih ve tabii bilimlerde geliştirilmiş olan eserler yoluyla öğretilmelidir</a:t>
            </a:r>
            <a:r>
              <a:rPr lang="tr-TR" sz="2400" dirty="0" smtClean="0"/>
              <a:t>.</a:t>
            </a:r>
          </a:p>
          <a:p>
            <a:pPr algn="just" fontAlgn="b"/>
            <a:endParaRPr lang="tr-TR" sz="2400" dirty="0"/>
          </a:p>
        </p:txBody>
      </p:sp>
    </p:spTree>
    <p:extLst>
      <p:ext uri="{BB962C8B-B14F-4D97-AF65-F5344CB8AC3E}">
        <p14:creationId xmlns:p14="http://schemas.microsoft.com/office/powerpoint/2010/main" val="27943461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729747" y="0"/>
            <a:ext cx="7308303" cy="4893647"/>
          </a:xfrm>
          <a:prstGeom prst="rect">
            <a:avLst/>
          </a:prstGeom>
        </p:spPr>
        <p:txBody>
          <a:bodyPr wrap="square">
            <a:spAutoFit/>
          </a:bodyPr>
          <a:lstStyle/>
          <a:p>
            <a:pPr algn="just" fontAlgn="b"/>
            <a:r>
              <a:rPr lang="tr-TR" sz="2400" dirty="0"/>
              <a:t/>
            </a:r>
            <a:br>
              <a:rPr lang="tr-TR" sz="2400" dirty="0"/>
            </a:br>
            <a:r>
              <a:rPr lang="tr-TR" sz="2400" b="1" dirty="0" smtClean="0"/>
              <a:t>DAİMİCİLİK</a:t>
            </a:r>
            <a:endParaRPr lang="tr-TR" sz="2400" dirty="0" smtClean="0"/>
          </a:p>
          <a:p>
            <a:pPr algn="just" fontAlgn="b"/>
            <a:r>
              <a:rPr lang="tr-TR" sz="2400" b="1" dirty="0" smtClean="0"/>
              <a:t>Dayandığı felsefeler:</a:t>
            </a:r>
          </a:p>
          <a:p>
            <a:pPr algn="just" fontAlgn="b"/>
            <a:r>
              <a:rPr lang="tr-TR" sz="2400" dirty="0" smtClean="0"/>
              <a:t>Realizm</a:t>
            </a:r>
          </a:p>
          <a:p>
            <a:pPr algn="just" fontAlgn="b"/>
            <a:r>
              <a:rPr lang="tr-TR" sz="2400" dirty="0" err="1" smtClean="0"/>
              <a:t>Thomizm</a:t>
            </a:r>
            <a:endParaRPr lang="tr-TR" sz="2400" dirty="0" smtClean="0"/>
          </a:p>
          <a:p>
            <a:pPr algn="just" fontAlgn="b"/>
            <a:r>
              <a:rPr lang="tr-TR" sz="2400" dirty="0" smtClean="0"/>
              <a:t>Yeni </a:t>
            </a:r>
            <a:r>
              <a:rPr lang="tr-TR" sz="2400" dirty="0" err="1" smtClean="0"/>
              <a:t>Thomizm</a:t>
            </a:r>
            <a:endParaRPr lang="tr-TR" sz="2400" dirty="0" smtClean="0"/>
          </a:p>
          <a:p>
            <a:pPr algn="just" fontAlgn="b"/>
            <a:r>
              <a:rPr lang="tr-TR" sz="2400" dirty="0" smtClean="0"/>
              <a:t>Yeni </a:t>
            </a:r>
            <a:r>
              <a:rPr lang="tr-TR" sz="2400" dirty="0" err="1" smtClean="0"/>
              <a:t>Skolaktisizm</a:t>
            </a:r>
            <a:endParaRPr lang="tr-TR" sz="2400" dirty="0" smtClean="0"/>
          </a:p>
          <a:p>
            <a:pPr algn="just" fontAlgn="b"/>
            <a:endParaRPr lang="tr-TR" sz="2400" dirty="0"/>
          </a:p>
          <a:p>
            <a:pPr algn="just" fontAlgn="b"/>
            <a:endParaRPr lang="tr-TR" sz="2400" dirty="0" smtClean="0"/>
          </a:p>
          <a:p>
            <a:pPr algn="just" fontAlgn="b"/>
            <a:r>
              <a:rPr lang="tr-TR" sz="2400" b="1" dirty="0" smtClean="0"/>
              <a:t>Savunanlar</a:t>
            </a:r>
            <a:r>
              <a:rPr lang="tr-TR" sz="2400" dirty="0" smtClean="0"/>
              <a:t>: J. </a:t>
            </a:r>
            <a:r>
              <a:rPr lang="tr-TR" sz="2400" dirty="0" err="1" smtClean="0"/>
              <a:t>Maritain</a:t>
            </a:r>
            <a:endParaRPr lang="tr-TR" sz="2400" dirty="0" smtClean="0"/>
          </a:p>
          <a:p>
            <a:pPr algn="just" fontAlgn="b"/>
            <a:r>
              <a:rPr lang="tr-TR" sz="2400" dirty="0" smtClean="0"/>
              <a:t>R. </a:t>
            </a:r>
            <a:r>
              <a:rPr lang="tr-TR" sz="2400" dirty="0" err="1" smtClean="0"/>
              <a:t>Hutchins</a:t>
            </a:r>
            <a:endParaRPr lang="tr-TR" sz="2400" dirty="0" smtClean="0"/>
          </a:p>
          <a:p>
            <a:pPr algn="just" fontAlgn="b"/>
            <a:r>
              <a:rPr lang="tr-TR" sz="2400" dirty="0" smtClean="0"/>
              <a:t>M. Adler</a:t>
            </a:r>
          </a:p>
          <a:p>
            <a:pPr algn="just" fontAlgn="b"/>
            <a:r>
              <a:rPr lang="tr-TR" sz="2400" dirty="0" smtClean="0"/>
              <a:t>A. </a:t>
            </a:r>
            <a:r>
              <a:rPr lang="tr-TR" sz="2400" dirty="0" err="1" smtClean="0"/>
              <a:t>Bloom</a:t>
            </a:r>
            <a:endParaRPr lang="tr-TR" sz="2400" dirty="0"/>
          </a:p>
        </p:txBody>
      </p:sp>
    </p:spTree>
    <p:extLst>
      <p:ext uri="{BB962C8B-B14F-4D97-AF65-F5344CB8AC3E}">
        <p14:creationId xmlns:p14="http://schemas.microsoft.com/office/powerpoint/2010/main" val="12303264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2195736" y="1772816"/>
            <a:ext cx="5727257" cy="2585323"/>
          </a:xfrm>
          <a:prstGeom prst="rect">
            <a:avLst/>
          </a:prstGeom>
        </p:spPr>
        <p:txBody>
          <a:bodyPr wrap="square">
            <a:spAutoFit/>
          </a:bodyPr>
          <a:lstStyle/>
          <a:p>
            <a:pPr algn="ctr" fontAlgn="b"/>
            <a:r>
              <a:rPr lang="tr-TR" sz="2400" dirty="0"/>
              <a:t/>
            </a:r>
            <a:br>
              <a:rPr lang="tr-TR" sz="2400" dirty="0"/>
            </a:br>
            <a:r>
              <a:rPr lang="tr-TR" sz="5400" b="1" dirty="0" smtClean="0"/>
              <a:t>ESASİCİLİK </a:t>
            </a:r>
          </a:p>
          <a:p>
            <a:pPr algn="ctr" fontAlgn="b"/>
            <a:endParaRPr lang="tr-TR" sz="5400" b="1" dirty="0"/>
          </a:p>
          <a:p>
            <a:pPr algn="ctr" fontAlgn="b"/>
            <a:r>
              <a:rPr lang="tr-TR" sz="3000" b="1" dirty="0" err="1" smtClean="0"/>
              <a:t>Bagley</a:t>
            </a:r>
            <a:r>
              <a:rPr lang="tr-TR" sz="3000" b="1" dirty="0" smtClean="0"/>
              <a:t>, </a:t>
            </a:r>
            <a:r>
              <a:rPr lang="tr-TR" sz="3000" b="1" dirty="0" err="1" smtClean="0"/>
              <a:t>Bestor</a:t>
            </a:r>
            <a:r>
              <a:rPr lang="tr-TR" sz="3000" b="1" dirty="0" smtClean="0"/>
              <a:t>, </a:t>
            </a:r>
            <a:r>
              <a:rPr lang="tr-TR" sz="3000" b="1" dirty="0" err="1" smtClean="0"/>
              <a:t>Bennett</a:t>
            </a:r>
            <a:r>
              <a:rPr lang="tr-TR" sz="3000" b="1" dirty="0" smtClean="0"/>
              <a:t>, </a:t>
            </a:r>
            <a:r>
              <a:rPr lang="tr-TR" sz="3000" b="1" dirty="0" err="1" smtClean="0"/>
              <a:t>Hirsch</a:t>
            </a:r>
            <a:r>
              <a:rPr lang="tr-TR" sz="3000" b="1" dirty="0" smtClean="0"/>
              <a:t>.</a:t>
            </a:r>
            <a:endParaRPr lang="tr-TR" sz="3000" b="1" dirty="0"/>
          </a:p>
        </p:txBody>
      </p:sp>
    </p:spTree>
    <p:extLst>
      <p:ext uri="{BB962C8B-B14F-4D97-AF65-F5344CB8AC3E}">
        <p14:creationId xmlns:p14="http://schemas.microsoft.com/office/powerpoint/2010/main" val="20320343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07934" y="980728"/>
            <a:ext cx="7308303" cy="3693319"/>
          </a:xfrm>
          <a:prstGeom prst="rect">
            <a:avLst/>
          </a:prstGeom>
        </p:spPr>
        <p:txBody>
          <a:bodyPr wrap="square">
            <a:spAutoFit/>
          </a:bodyPr>
          <a:lstStyle/>
          <a:p>
            <a:pPr algn="just" fontAlgn="b"/>
            <a:r>
              <a:rPr lang="tr-TR" sz="2600" dirty="0" err="1"/>
              <a:t>Esasicilik</a:t>
            </a:r>
            <a:r>
              <a:rPr lang="tr-TR" sz="2600" dirty="0"/>
              <a:t>, bir felsefeye bağlı olmaktan ziyade direkt olarak bir </a:t>
            </a:r>
            <a:r>
              <a:rPr lang="tr-TR" sz="2600" u="sng" dirty="0">
                <a:hlinkClick r:id="rId4"/>
              </a:rPr>
              <a:t>eğitim</a:t>
            </a:r>
            <a:r>
              <a:rPr lang="tr-TR" sz="2600" dirty="0"/>
              <a:t> hareketi şeklinde doğmuştur</a:t>
            </a:r>
            <a:r>
              <a:rPr lang="tr-TR" sz="2600" dirty="0" smtClean="0"/>
              <a:t>.</a:t>
            </a:r>
          </a:p>
          <a:p>
            <a:pPr algn="just" fontAlgn="b"/>
            <a:endParaRPr lang="tr-TR" sz="2600" dirty="0" smtClean="0"/>
          </a:p>
          <a:p>
            <a:pPr algn="just" fontAlgn="b"/>
            <a:r>
              <a:rPr lang="tr-TR" sz="2600" dirty="0" smtClean="0"/>
              <a:t>Eğitimin </a:t>
            </a:r>
            <a:r>
              <a:rPr lang="tr-TR" sz="2600" dirty="0"/>
              <a:t>amacı, </a:t>
            </a:r>
            <a:r>
              <a:rPr lang="tr-TR" sz="2600" dirty="0" smtClean="0"/>
              <a:t>geleneksel </a:t>
            </a:r>
            <a:r>
              <a:rPr lang="tr-TR" sz="2600" dirty="0"/>
              <a:t>eğitim felsefeleri için kabul edilen </a:t>
            </a:r>
            <a:r>
              <a:rPr lang="tr-TR" sz="2600" dirty="0" err="1"/>
              <a:t>esasici</a:t>
            </a:r>
            <a:r>
              <a:rPr lang="tr-TR" sz="2600" dirty="0"/>
              <a:t> eğitim felsefesine göre toplumu değiştirmeden kültürel mirasın aktarılması yoluyla korumaktır. </a:t>
            </a:r>
            <a:endParaRPr lang="tr-TR" sz="2600" dirty="0" smtClean="0"/>
          </a:p>
          <a:p>
            <a:pPr algn="just" fontAlgn="b"/>
            <a:r>
              <a:rPr lang="tr-TR" sz="2600" dirty="0" err="1" smtClean="0"/>
              <a:t>Esasicilik</a:t>
            </a:r>
            <a:r>
              <a:rPr lang="tr-TR" sz="2600" dirty="0" smtClean="0"/>
              <a:t> </a:t>
            </a:r>
            <a:r>
              <a:rPr lang="tr-TR" sz="2600" dirty="0"/>
              <a:t>akımının temelinde realizm ve idealizm vardır.</a:t>
            </a:r>
          </a:p>
        </p:txBody>
      </p:sp>
    </p:spTree>
    <p:extLst>
      <p:ext uri="{BB962C8B-B14F-4D97-AF65-F5344CB8AC3E}">
        <p14:creationId xmlns:p14="http://schemas.microsoft.com/office/powerpoint/2010/main" val="13682372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07934" y="980728"/>
            <a:ext cx="7308303" cy="4493538"/>
          </a:xfrm>
          <a:prstGeom prst="rect">
            <a:avLst/>
          </a:prstGeom>
        </p:spPr>
        <p:txBody>
          <a:bodyPr wrap="square">
            <a:spAutoFit/>
          </a:bodyPr>
          <a:lstStyle/>
          <a:p>
            <a:pPr algn="just" fontAlgn="b"/>
            <a:r>
              <a:rPr lang="tr-TR" sz="2600" dirty="0" err="1"/>
              <a:t>Esasiciliğin</a:t>
            </a:r>
            <a:r>
              <a:rPr lang="tr-TR" sz="2600" dirty="0"/>
              <a:t> temel amacı, bireylerin zekalarını geliştirmelerine ve yeteneklerini eğitmelerine yardımcı olmaktır. </a:t>
            </a:r>
            <a:endParaRPr lang="tr-TR" sz="2600" dirty="0" smtClean="0"/>
          </a:p>
          <a:p>
            <a:pPr algn="just" fontAlgn="b"/>
            <a:r>
              <a:rPr lang="tr-TR" sz="2600" dirty="0" smtClean="0"/>
              <a:t>Bu </a:t>
            </a:r>
            <a:r>
              <a:rPr lang="tr-TR" sz="2600" dirty="0"/>
              <a:t>felsefi harekette, öğretmenler bu alanda uzmandır ve geleneksel değerlerin öğretilmesi geniş çapta yayılmıştır. </a:t>
            </a:r>
            <a:endParaRPr lang="tr-TR" sz="2600" dirty="0" smtClean="0"/>
          </a:p>
          <a:p>
            <a:pPr algn="just" fontAlgn="b"/>
            <a:endParaRPr lang="tr-TR" sz="2600" dirty="0"/>
          </a:p>
          <a:p>
            <a:pPr algn="just" fontAlgn="b"/>
            <a:r>
              <a:rPr lang="tr-TR" sz="2600" dirty="0" smtClean="0"/>
              <a:t>Temel </a:t>
            </a:r>
            <a:r>
              <a:rPr lang="tr-TR" sz="2600" dirty="0"/>
              <a:t>becerileri (okuma, yazma, sayma) vurgulayan bu felsefede, temel konular (anadil, bilim ve tarih) de temel bir odak noktasıdır. Programın konu alanı vurgulanır.</a:t>
            </a:r>
          </a:p>
        </p:txBody>
      </p:sp>
    </p:spTree>
    <p:extLst>
      <p:ext uri="{BB962C8B-B14F-4D97-AF65-F5344CB8AC3E}">
        <p14:creationId xmlns:p14="http://schemas.microsoft.com/office/powerpoint/2010/main" val="33285233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07934" y="980728"/>
            <a:ext cx="7308303" cy="3539430"/>
          </a:xfrm>
          <a:prstGeom prst="rect">
            <a:avLst/>
          </a:prstGeom>
        </p:spPr>
        <p:txBody>
          <a:bodyPr wrap="square">
            <a:spAutoFit/>
          </a:bodyPr>
          <a:lstStyle/>
          <a:p>
            <a:pPr algn="just" fontAlgn="b"/>
            <a:r>
              <a:rPr lang="tr-TR" sz="2800" dirty="0"/>
              <a:t>Zamanın deneyimlediği kalıcı temel sorunların ve değerlerin seçimine değer verirler. Eğitimin misyonu kültürel mirası aktarmaktır. </a:t>
            </a:r>
            <a:endParaRPr lang="tr-TR" sz="2800" dirty="0" smtClean="0"/>
          </a:p>
          <a:p>
            <a:pPr algn="just" fontAlgn="b"/>
            <a:r>
              <a:rPr lang="tr-TR" sz="2800" dirty="0" smtClean="0"/>
              <a:t>Bu </a:t>
            </a:r>
            <a:r>
              <a:rPr lang="tr-TR" sz="2800" dirty="0"/>
              <a:t>eğilim, sınıfta öğretmen otoritesinin vazgeçilmez eğilimini savunmakta ve eğilimi daha çok öğretmen merkezli ve konu merkezli yöntemlerin, </a:t>
            </a:r>
            <a:r>
              <a:rPr lang="tr-TR" sz="2800" dirty="0" smtClean="0"/>
              <a:t>stratejilerin ve </a:t>
            </a:r>
            <a:r>
              <a:rPr lang="tr-TR" sz="2800" dirty="0"/>
              <a:t>tekniklerin kullanımına odaklanmaktadır.</a:t>
            </a:r>
            <a:endParaRPr lang="tr-TR" sz="2600" dirty="0"/>
          </a:p>
        </p:txBody>
      </p:sp>
    </p:spTree>
    <p:extLst>
      <p:ext uri="{BB962C8B-B14F-4D97-AF65-F5344CB8AC3E}">
        <p14:creationId xmlns:p14="http://schemas.microsoft.com/office/powerpoint/2010/main" val="22354426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07934" y="980728"/>
            <a:ext cx="7308303" cy="3077766"/>
          </a:xfrm>
          <a:prstGeom prst="rect">
            <a:avLst/>
          </a:prstGeom>
        </p:spPr>
        <p:txBody>
          <a:bodyPr wrap="square">
            <a:spAutoFit/>
          </a:bodyPr>
          <a:lstStyle/>
          <a:p>
            <a:pPr fontAlgn="base"/>
            <a:r>
              <a:rPr lang="tr-TR" sz="2800" dirty="0"/>
              <a:t>Öğretmenin doğasında çoğu zaman zorlama ve çok sıkı çalışma vardır.</a:t>
            </a:r>
          </a:p>
          <a:p>
            <a:pPr fontAlgn="base"/>
            <a:r>
              <a:rPr lang="tr-TR" sz="2800" dirty="0"/>
              <a:t>Eğitim ve öğretim süreçlerinde girişim öğrenciye kıyasla öğretmende daha çok olmalıdır.</a:t>
            </a:r>
          </a:p>
          <a:p>
            <a:pPr fontAlgn="base"/>
            <a:r>
              <a:rPr lang="tr-TR" sz="2800" dirty="0"/>
              <a:t>Konu alanının çok iyi özümsenmesi, eğitim sürecinin özünü oluşturur.</a:t>
            </a:r>
          </a:p>
          <a:p>
            <a:pPr algn="just" fontAlgn="b"/>
            <a:endParaRPr lang="tr-TR" sz="2600" dirty="0"/>
          </a:p>
        </p:txBody>
      </p:sp>
    </p:spTree>
    <p:extLst>
      <p:ext uri="{BB962C8B-B14F-4D97-AF65-F5344CB8AC3E}">
        <p14:creationId xmlns:p14="http://schemas.microsoft.com/office/powerpoint/2010/main" val="1977034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28794" y="836712"/>
            <a:ext cx="7215206" cy="4524315"/>
          </a:xfrm>
          <a:prstGeom prst="rect">
            <a:avLst/>
          </a:prstGeom>
          <a:noFill/>
        </p:spPr>
        <p:txBody>
          <a:bodyPr wrap="square" rtlCol="0">
            <a:spAutoFit/>
          </a:bodyPr>
          <a:lstStyle/>
          <a:p>
            <a:pPr algn="just"/>
            <a:r>
              <a:rPr lang="tr-TR" sz="2400" dirty="0"/>
              <a:t>"Dünyayı duyumlarım aracılığıyla yorumlarım. Bu nedenle, </a:t>
            </a:r>
            <a:r>
              <a:rPr lang="tr-TR" sz="2400" dirty="0" smtClean="0"/>
              <a:t>var olduğunu </a:t>
            </a:r>
            <a:r>
              <a:rPr lang="tr-TR" sz="2400" dirty="0"/>
              <a:t>bildiğim tek şey duyu izlenimlerimdir. Örneğin bu elmanın </a:t>
            </a:r>
            <a:r>
              <a:rPr lang="tr-TR" sz="2400" dirty="0" smtClean="0"/>
              <a:t>var olduğunu </a:t>
            </a:r>
            <a:r>
              <a:rPr lang="tr-TR" sz="2400" dirty="0"/>
              <a:t>söyleyebilir miyim? Hayır. </a:t>
            </a:r>
            <a:endParaRPr lang="tr-TR" sz="2400" dirty="0" smtClean="0"/>
          </a:p>
          <a:p>
            <a:pPr algn="just"/>
            <a:r>
              <a:rPr lang="tr-TR" sz="2400" dirty="0" smtClean="0"/>
              <a:t>Tüm </a:t>
            </a:r>
            <a:r>
              <a:rPr lang="tr-TR" sz="2400" dirty="0"/>
              <a:t>söyleyebileceğim, onu gördüğüm, hissettiğim, kokladığım, tattığımdır. Bu bakımdan, gerçekte bir maddi dünyanın var olduğunu hiçbir surette söyleyemem." </a:t>
            </a:r>
            <a:endParaRPr lang="tr-TR" sz="2400" dirty="0" smtClean="0"/>
          </a:p>
          <a:p>
            <a:pPr algn="just"/>
            <a:r>
              <a:rPr lang="tr-TR" sz="2400" dirty="0"/>
              <a:t> </a:t>
            </a:r>
            <a:r>
              <a:rPr lang="tr-TR" sz="2400" dirty="0" smtClean="0"/>
              <a:t>Öznel </a:t>
            </a:r>
            <a:r>
              <a:rPr lang="tr-TR" sz="2400" dirty="0"/>
              <a:t>idealizmin mantığına göre, eğer gözlerimi kaparsam dünya </a:t>
            </a:r>
            <a:r>
              <a:rPr lang="tr-TR" sz="2400" dirty="0" smtClean="0"/>
              <a:t>var olmaktan </a:t>
            </a:r>
            <a:r>
              <a:rPr lang="tr-TR" sz="2400" dirty="0"/>
              <a:t>çıkar. Her ne kadar Berkeley idealist düşünceye önemli katkılarda bulunduysa da, idealist düşünce asıl gelişimini Kant 'la birlikte göstermiştir.</a:t>
            </a:r>
          </a:p>
        </p:txBody>
      </p:sp>
    </p:spTree>
    <p:extLst>
      <p:ext uri="{BB962C8B-B14F-4D97-AF65-F5344CB8AC3E}">
        <p14:creationId xmlns:p14="http://schemas.microsoft.com/office/powerpoint/2010/main" val="19947375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07934" y="980728"/>
            <a:ext cx="7308303" cy="5663089"/>
          </a:xfrm>
          <a:prstGeom prst="rect">
            <a:avLst/>
          </a:prstGeom>
        </p:spPr>
        <p:txBody>
          <a:bodyPr wrap="square">
            <a:spAutoFit/>
          </a:bodyPr>
          <a:lstStyle/>
          <a:p>
            <a:pPr algn="just" fontAlgn="base"/>
            <a:r>
              <a:rPr lang="tr-TR" sz="2800" dirty="0" smtClean="0"/>
              <a:t>Okul </a:t>
            </a:r>
            <a:r>
              <a:rPr lang="tr-TR" sz="2800" dirty="0"/>
              <a:t>içerisinde zihinsel disiplin yaklaşımlarının geleneksel metotları kullanılmalıdır. </a:t>
            </a:r>
            <a:endParaRPr lang="tr-TR" sz="2800" dirty="0" smtClean="0"/>
          </a:p>
          <a:p>
            <a:pPr algn="just" fontAlgn="base"/>
            <a:r>
              <a:rPr lang="tr-TR" sz="2800" dirty="0" smtClean="0"/>
              <a:t>Hayatın </a:t>
            </a:r>
            <a:r>
              <a:rPr lang="tr-TR" sz="2800" dirty="0"/>
              <a:t>bütününü kavratacak ve genel kavramları geliştirecek biçimde bir öğretimin yapılabilmesi için tekrar, soyut düşünme, araştırma, alıştırma, disiplin, ezber ve düz anlatım gibi geleneksel öğretim yöntemleri kullanılmalıdır</a:t>
            </a:r>
            <a:r>
              <a:rPr lang="tr-TR" sz="2800" dirty="0" smtClean="0"/>
              <a:t>.</a:t>
            </a:r>
          </a:p>
          <a:p>
            <a:pPr algn="just" fontAlgn="base"/>
            <a:endParaRPr lang="tr-TR" sz="2800" dirty="0"/>
          </a:p>
          <a:p>
            <a:pPr algn="just" fontAlgn="base"/>
            <a:r>
              <a:rPr lang="tr-TR" sz="2800" dirty="0"/>
              <a:t>Geçmişten gelen temel değer ve bilgilerin önemli kısımları korunarak yeni nesillere öğretilirse, yeni nesil için geçmişin başarıları üzerine daha iyi bir uygarlık kurulabilir.</a:t>
            </a:r>
          </a:p>
          <a:p>
            <a:pPr algn="just" fontAlgn="b"/>
            <a:endParaRPr lang="tr-TR" sz="2600" dirty="0"/>
          </a:p>
        </p:txBody>
      </p:sp>
    </p:spTree>
    <p:extLst>
      <p:ext uri="{BB962C8B-B14F-4D97-AF65-F5344CB8AC3E}">
        <p14:creationId xmlns:p14="http://schemas.microsoft.com/office/powerpoint/2010/main" val="2123098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07934" y="980728"/>
            <a:ext cx="7308303" cy="3939540"/>
          </a:xfrm>
          <a:prstGeom prst="rect">
            <a:avLst/>
          </a:prstGeom>
        </p:spPr>
        <p:txBody>
          <a:bodyPr wrap="square">
            <a:spAutoFit/>
          </a:bodyPr>
          <a:lstStyle/>
          <a:p>
            <a:pPr fontAlgn="base"/>
            <a:r>
              <a:rPr lang="tr-TR" sz="2800" b="1" i="1" dirty="0" err="1" smtClean="0"/>
              <a:t>Esasici</a:t>
            </a:r>
            <a:r>
              <a:rPr lang="tr-TR" sz="2800" b="1" i="1" dirty="0" smtClean="0"/>
              <a:t> Eğitimin Amaçları</a:t>
            </a:r>
          </a:p>
          <a:p>
            <a:pPr fontAlgn="base"/>
            <a:endParaRPr lang="tr-TR" sz="2800" dirty="0"/>
          </a:p>
          <a:p>
            <a:pPr fontAlgn="base"/>
            <a:r>
              <a:rPr lang="tr-TR" sz="2800" dirty="0" smtClean="0"/>
              <a:t>Gelenekseldir</a:t>
            </a:r>
          </a:p>
          <a:p>
            <a:pPr fontAlgn="base"/>
            <a:r>
              <a:rPr lang="tr-TR" sz="2800" dirty="0" smtClean="0"/>
              <a:t>Temel bilgi odaklıdır.</a:t>
            </a:r>
          </a:p>
          <a:p>
            <a:pPr fontAlgn="base"/>
            <a:r>
              <a:rPr lang="tr-TR" sz="2800" dirty="0" smtClean="0"/>
              <a:t>Disipline dayalıdır</a:t>
            </a:r>
          </a:p>
          <a:p>
            <a:pPr fontAlgn="base"/>
            <a:r>
              <a:rPr lang="tr-TR" sz="2800" dirty="0" smtClean="0"/>
              <a:t>Öğretmen yönelimlidir</a:t>
            </a:r>
          </a:p>
          <a:p>
            <a:pPr fontAlgn="base"/>
            <a:r>
              <a:rPr lang="tr-TR" sz="2800" dirty="0" smtClean="0"/>
              <a:t>Ders kitabı temellidir</a:t>
            </a:r>
          </a:p>
          <a:p>
            <a:pPr fontAlgn="base"/>
            <a:r>
              <a:rPr lang="tr-TR" sz="2800" dirty="0" smtClean="0"/>
              <a:t>Değer odaklı karakter gelişimine yön verir.</a:t>
            </a:r>
          </a:p>
          <a:p>
            <a:pPr fontAlgn="base"/>
            <a:endParaRPr lang="tr-TR" sz="2600" dirty="0"/>
          </a:p>
        </p:txBody>
      </p:sp>
    </p:spTree>
    <p:extLst>
      <p:ext uri="{BB962C8B-B14F-4D97-AF65-F5344CB8AC3E}">
        <p14:creationId xmlns:p14="http://schemas.microsoft.com/office/powerpoint/2010/main" val="34710548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619672" y="332656"/>
            <a:ext cx="7524329" cy="6155531"/>
          </a:xfrm>
          <a:prstGeom prst="rect">
            <a:avLst/>
          </a:prstGeom>
        </p:spPr>
        <p:txBody>
          <a:bodyPr wrap="square">
            <a:spAutoFit/>
          </a:bodyPr>
          <a:lstStyle/>
          <a:p>
            <a:pPr fontAlgn="base"/>
            <a:r>
              <a:rPr lang="tr-TR" sz="2800" b="1" i="1" dirty="0" smtClean="0"/>
              <a:t>    </a:t>
            </a:r>
            <a:r>
              <a:rPr lang="tr-TR" sz="2800" b="1" i="1" dirty="0" err="1" smtClean="0"/>
              <a:t>Esasici</a:t>
            </a:r>
            <a:r>
              <a:rPr lang="tr-TR" sz="2800" b="1" i="1" dirty="0" smtClean="0"/>
              <a:t> Eğitim Programı Amaçları</a:t>
            </a:r>
          </a:p>
          <a:p>
            <a:pPr fontAlgn="base"/>
            <a:endParaRPr lang="tr-TR" sz="2800" dirty="0"/>
          </a:p>
          <a:p>
            <a:pPr marL="457200" indent="-457200" algn="just" fontAlgn="base">
              <a:buFont typeface="Wingdings" pitchFamily="2" charset="2"/>
              <a:buChar char="ü"/>
            </a:pPr>
            <a:r>
              <a:rPr lang="tr-TR" sz="2600" dirty="0" smtClean="0"/>
              <a:t>Amaç, öğrencilere temel akademik bilgileri, vatanseverliği, ve karakter gelişimini aşılamak.</a:t>
            </a:r>
          </a:p>
          <a:p>
            <a:pPr marL="457200" indent="-457200" algn="just" fontAlgn="base">
              <a:buFont typeface="Wingdings" pitchFamily="2" charset="2"/>
              <a:buChar char="ü"/>
            </a:pPr>
            <a:r>
              <a:rPr lang="tr-TR" sz="2600" dirty="0" smtClean="0"/>
              <a:t>Öğrencilerin hem okulda, hem de toplumda otoriteye saygı duyması.</a:t>
            </a:r>
          </a:p>
          <a:p>
            <a:pPr marL="457200" indent="-457200" algn="just" fontAlgn="base">
              <a:buFont typeface="Wingdings" pitchFamily="2" charset="2"/>
              <a:buChar char="ü"/>
            </a:pPr>
            <a:r>
              <a:rPr lang="tr-TR" sz="2600" dirty="0" smtClean="0"/>
              <a:t>Eğitim programının içeriğinde konular açıkça tanımlanmış, üniteler temalar bazında ayrıştırılmıştır.</a:t>
            </a:r>
          </a:p>
          <a:p>
            <a:pPr marL="457200" indent="-457200" algn="just" fontAlgn="base">
              <a:buFont typeface="Wingdings" pitchFamily="2" charset="2"/>
              <a:buChar char="ü"/>
            </a:pPr>
            <a:r>
              <a:rPr lang="tr-TR" sz="2600" dirty="0" smtClean="0"/>
              <a:t>Matematik, </a:t>
            </a:r>
            <a:r>
              <a:rPr lang="tr-TR" sz="2600" dirty="0"/>
              <a:t>İ</a:t>
            </a:r>
            <a:r>
              <a:rPr lang="tr-TR" sz="2600" dirty="0" smtClean="0"/>
              <a:t>ngilizce, fen bilimleri, sosyal bilimler, bilgisayar, yabancı dil dersleri esastır.</a:t>
            </a:r>
          </a:p>
          <a:p>
            <a:pPr marL="457200" indent="-457200" algn="just" fontAlgn="base">
              <a:buFont typeface="Wingdings" pitchFamily="2" charset="2"/>
              <a:buChar char="ü"/>
            </a:pPr>
            <a:r>
              <a:rPr lang="tr-TR" sz="2600" dirty="0" smtClean="0"/>
              <a:t>Bilişsel öğrenme ve disiplin esastır.</a:t>
            </a:r>
          </a:p>
          <a:p>
            <a:pPr marL="457200" indent="-457200" algn="just" fontAlgn="base">
              <a:buFont typeface="Wingdings" pitchFamily="2" charset="2"/>
              <a:buChar char="ü"/>
            </a:pPr>
            <a:r>
              <a:rPr lang="tr-TR" sz="2600" dirty="0" smtClean="0"/>
              <a:t>Ölçme akademik başarı üzerindedir.</a:t>
            </a:r>
          </a:p>
          <a:p>
            <a:pPr marL="457200" indent="-457200" algn="just" fontAlgn="base">
              <a:buFont typeface="Wingdings" pitchFamily="2" charset="2"/>
              <a:buChar char="ü"/>
            </a:pPr>
            <a:r>
              <a:rPr lang="tr-TR" sz="2600" dirty="0" smtClean="0"/>
              <a:t>Öğrencilerin yükselmesi aldıkları akademik nota bağlıdır.</a:t>
            </a:r>
          </a:p>
        </p:txBody>
      </p:sp>
    </p:spTree>
    <p:extLst>
      <p:ext uri="{BB962C8B-B14F-4D97-AF65-F5344CB8AC3E}">
        <p14:creationId xmlns:p14="http://schemas.microsoft.com/office/powerpoint/2010/main" val="28828540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07934" y="980728"/>
            <a:ext cx="7308303" cy="3293209"/>
          </a:xfrm>
          <a:prstGeom prst="rect">
            <a:avLst/>
          </a:prstGeom>
        </p:spPr>
        <p:txBody>
          <a:bodyPr wrap="square">
            <a:spAutoFit/>
          </a:bodyPr>
          <a:lstStyle/>
          <a:p>
            <a:pPr marL="457200" indent="-457200" algn="just" fontAlgn="base">
              <a:buFont typeface="Wingdings" pitchFamily="2" charset="2"/>
              <a:buChar char="ü"/>
            </a:pPr>
            <a:r>
              <a:rPr lang="tr-TR" sz="2600" dirty="0" smtClean="0"/>
              <a:t>Öğretmen merkezlidir.</a:t>
            </a:r>
          </a:p>
          <a:p>
            <a:pPr marL="457200" indent="-457200" algn="just" fontAlgn="base">
              <a:buFont typeface="Wingdings" pitchFamily="2" charset="2"/>
              <a:buChar char="ü"/>
            </a:pPr>
            <a:r>
              <a:rPr lang="tr-TR" sz="2600" dirty="0" smtClean="0"/>
              <a:t>Öğrenciden beklenen, akademik bilgi ve beceri kazanmaktır.</a:t>
            </a:r>
          </a:p>
          <a:p>
            <a:pPr marL="457200" indent="-457200" algn="just" fontAlgn="base">
              <a:buFont typeface="Wingdings" pitchFamily="2" charset="2"/>
              <a:buChar char="ü"/>
            </a:pPr>
            <a:r>
              <a:rPr lang="tr-TR" sz="2600" dirty="0" smtClean="0"/>
              <a:t>Öğretmen tek uzmandır.</a:t>
            </a:r>
          </a:p>
          <a:p>
            <a:pPr marL="457200" indent="-457200" algn="just" fontAlgn="base">
              <a:buFont typeface="Wingdings" pitchFamily="2" charset="2"/>
              <a:buChar char="ü"/>
            </a:pPr>
            <a:r>
              <a:rPr lang="tr-TR" sz="2600" dirty="0" smtClean="0"/>
              <a:t>Ulusal ve uluslararası sınavlarda üstün başarı göstermelidir.</a:t>
            </a:r>
          </a:p>
          <a:p>
            <a:pPr marL="457200" indent="-457200" algn="just" fontAlgn="base">
              <a:buFont typeface="Wingdings" pitchFamily="2" charset="2"/>
              <a:buChar char="ü"/>
            </a:pPr>
            <a:r>
              <a:rPr lang="tr-TR" sz="2600" dirty="0" smtClean="0"/>
              <a:t>Öğrenciler sıkı çalışmak zorundalar.</a:t>
            </a:r>
          </a:p>
          <a:p>
            <a:pPr marL="457200" indent="-457200" algn="just" fontAlgn="base">
              <a:buFont typeface="Wingdings" pitchFamily="2" charset="2"/>
              <a:buChar char="ü"/>
            </a:pPr>
            <a:r>
              <a:rPr lang="tr-TR" sz="2600" dirty="0" smtClean="0"/>
              <a:t>Zihinsel olarak zorlanmalılar.</a:t>
            </a:r>
          </a:p>
        </p:txBody>
      </p:sp>
    </p:spTree>
    <p:extLst>
      <p:ext uri="{BB962C8B-B14F-4D97-AF65-F5344CB8AC3E}">
        <p14:creationId xmlns:p14="http://schemas.microsoft.com/office/powerpoint/2010/main" val="25681840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07934" y="980728"/>
            <a:ext cx="7308303" cy="3293209"/>
          </a:xfrm>
          <a:prstGeom prst="rect">
            <a:avLst/>
          </a:prstGeom>
        </p:spPr>
        <p:txBody>
          <a:bodyPr wrap="square">
            <a:spAutoFit/>
          </a:bodyPr>
          <a:lstStyle/>
          <a:p>
            <a:pPr fontAlgn="base"/>
            <a:r>
              <a:rPr lang="tr-TR" sz="2600" b="1" i="1" dirty="0" smtClean="0"/>
              <a:t>Eleştiriler:</a:t>
            </a:r>
          </a:p>
          <a:p>
            <a:pPr fontAlgn="base"/>
            <a:endParaRPr lang="tr-TR" sz="2600" dirty="0"/>
          </a:p>
          <a:p>
            <a:pPr marL="457200" indent="-457200" fontAlgn="base">
              <a:buFont typeface="Wingdings" pitchFamily="2" charset="2"/>
              <a:buChar char="ü"/>
            </a:pPr>
            <a:r>
              <a:rPr lang="tr-TR" sz="2600" dirty="0" smtClean="0"/>
              <a:t>Rekabete ve sınırlı sayıda kazanana odaklanma.</a:t>
            </a:r>
          </a:p>
          <a:p>
            <a:pPr marL="457200" indent="-457200" fontAlgn="base">
              <a:buFont typeface="Wingdings" pitchFamily="2" charset="2"/>
              <a:buChar char="ü"/>
            </a:pPr>
            <a:r>
              <a:rPr lang="tr-TR" sz="2600" dirty="0" smtClean="0"/>
              <a:t>Sabit düşünce ve temel inançlara odaklanma.</a:t>
            </a:r>
          </a:p>
          <a:p>
            <a:pPr marL="457200" indent="-457200" fontAlgn="base">
              <a:buFont typeface="Wingdings" pitchFamily="2" charset="2"/>
              <a:buChar char="ü"/>
            </a:pPr>
            <a:r>
              <a:rPr lang="tr-TR" sz="2600" dirty="0" smtClean="0"/>
              <a:t>Sınavlara gereğinden fazla önem verme.</a:t>
            </a:r>
          </a:p>
          <a:p>
            <a:pPr marL="457200" indent="-457200" fontAlgn="base">
              <a:buFont typeface="Wingdings" pitchFamily="2" charset="2"/>
              <a:buChar char="ü"/>
            </a:pPr>
            <a:r>
              <a:rPr lang="tr-TR" sz="2600" dirty="0" smtClean="0"/>
              <a:t>Öğrenmeyi sınırlı unsurların oluşturması</a:t>
            </a:r>
          </a:p>
          <a:p>
            <a:pPr marL="457200" indent="-457200" fontAlgn="base">
              <a:buFont typeface="Wingdings" pitchFamily="2" charset="2"/>
              <a:buChar char="ü"/>
            </a:pPr>
            <a:r>
              <a:rPr lang="tr-TR" sz="2600" dirty="0" smtClean="0"/>
              <a:t>Sayısal ve sözel zekaya vurgu.</a:t>
            </a:r>
          </a:p>
          <a:p>
            <a:pPr marL="457200" indent="-457200" fontAlgn="base">
              <a:buFont typeface="Wingdings" pitchFamily="2" charset="2"/>
              <a:buChar char="ü"/>
            </a:pPr>
            <a:endParaRPr lang="tr-TR" sz="2600" dirty="0"/>
          </a:p>
        </p:txBody>
      </p:sp>
    </p:spTree>
    <p:extLst>
      <p:ext uri="{BB962C8B-B14F-4D97-AF65-F5344CB8AC3E}">
        <p14:creationId xmlns:p14="http://schemas.microsoft.com/office/powerpoint/2010/main" val="30930330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2057650" y="2060848"/>
            <a:ext cx="6652498" cy="769441"/>
          </a:xfrm>
          <a:prstGeom prst="rect">
            <a:avLst/>
          </a:prstGeom>
        </p:spPr>
        <p:txBody>
          <a:bodyPr wrap="square">
            <a:spAutoFit/>
          </a:bodyPr>
          <a:lstStyle/>
          <a:p>
            <a:pPr algn="ctr" fontAlgn="base"/>
            <a:r>
              <a:rPr lang="tr-TR" sz="4400" b="1" dirty="0" smtClean="0"/>
              <a:t>İLERLEMECİLİK</a:t>
            </a:r>
            <a:endParaRPr lang="tr-TR" sz="4400" b="1" dirty="0"/>
          </a:p>
        </p:txBody>
      </p:sp>
    </p:spTree>
    <p:extLst>
      <p:ext uri="{BB962C8B-B14F-4D97-AF65-F5344CB8AC3E}">
        <p14:creationId xmlns:p14="http://schemas.microsoft.com/office/powerpoint/2010/main" val="17564761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6" y="240276"/>
            <a:ext cx="7308303" cy="6555641"/>
          </a:xfrm>
          <a:prstGeom prst="rect">
            <a:avLst/>
          </a:prstGeom>
        </p:spPr>
        <p:txBody>
          <a:bodyPr wrap="square">
            <a:spAutoFit/>
          </a:bodyPr>
          <a:lstStyle/>
          <a:p>
            <a:pPr algn="just" fontAlgn="base"/>
            <a:r>
              <a:rPr lang="tr-TR" sz="2800" b="1" dirty="0" err="1"/>
              <a:t>İlerlemecilik</a:t>
            </a:r>
            <a:r>
              <a:rPr lang="tr-TR" sz="2800" dirty="0"/>
              <a:t>,</a:t>
            </a:r>
            <a:r>
              <a:rPr lang="tr-TR" sz="2800" b="1" dirty="0"/>
              <a:t> </a:t>
            </a:r>
            <a:r>
              <a:rPr lang="tr-TR" sz="2800" b="1" dirty="0">
                <a:hlinkClick r:id="rId4" tooltip="pragmatizm"/>
              </a:rPr>
              <a:t>pragmatizm</a:t>
            </a:r>
            <a:r>
              <a:rPr lang="tr-TR" sz="2800" dirty="0"/>
              <a:t> akımının eğitime uyarlanmış biçimidir. </a:t>
            </a:r>
            <a:r>
              <a:rPr lang="tr-TR" sz="2800" dirty="0" smtClean="0"/>
              <a:t>Pragmatizmde </a:t>
            </a:r>
            <a:r>
              <a:rPr lang="tr-TR" sz="2800" dirty="0"/>
              <a:t>değişim ya da </a:t>
            </a:r>
            <a:r>
              <a:rPr lang="tr-TR" sz="2800" b="1" dirty="0">
                <a:hlinkClick r:id="rId5" tooltip="değişme"/>
              </a:rPr>
              <a:t>değişme</a:t>
            </a:r>
            <a:r>
              <a:rPr lang="tr-TR" sz="2800" dirty="0"/>
              <a:t> fikri, gerçeğinin özü olarak görülür. Bu nedenle de eğitim felsefesindeki </a:t>
            </a:r>
            <a:r>
              <a:rPr lang="tr-TR" sz="2800" b="1" dirty="0" err="1">
                <a:hlinkClick r:id="rId6" tooltip="ilerlemecilik"/>
              </a:rPr>
              <a:t>ilerlemecilik</a:t>
            </a:r>
            <a:r>
              <a:rPr lang="tr-TR" sz="2800" b="1" dirty="0"/>
              <a:t> </a:t>
            </a:r>
            <a:r>
              <a:rPr lang="tr-TR" sz="2800" dirty="0"/>
              <a:t>akımında da eğitimin sürekli bir gelişim içinde olduğu öne sürülmektedir</a:t>
            </a:r>
            <a:r>
              <a:rPr lang="tr-TR" sz="2800" dirty="0" smtClean="0"/>
              <a:t>.</a:t>
            </a:r>
          </a:p>
          <a:p>
            <a:pPr algn="just" fontAlgn="base"/>
            <a:endParaRPr lang="tr-TR" sz="2800" b="1" dirty="0"/>
          </a:p>
          <a:p>
            <a:pPr algn="just" fontAlgn="base"/>
            <a:r>
              <a:rPr lang="tr-TR" sz="2800" dirty="0"/>
              <a:t>Bu bağlamda eğitimciler yeni bilgiler ve çevredeki değişmeler ışığında politika ve yöntemlerini değiştirebilmeli ve bunları eğitime uyarlayabilmelilerdir. Çünkü eğitimin özü, tecrübenin sürekli olarak yeniden inşa edilmesinde, yeniden biçimlendirilmesinde yatmaktadır.</a:t>
            </a:r>
            <a:endParaRPr lang="tr-TR" sz="2800" b="1" dirty="0"/>
          </a:p>
        </p:txBody>
      </p:sp>
    </p:spTree>
    <p:extLst>
      <p:ext uri="{BB962C8B-B14F-4D97-AF65-F5344CB8AC3E}">
        <p14:creationId xmlns:p14="http://schemas.microsoft.com/office/powerpoint/2010/main" val="19029826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6" y="476672"/>
            <a:ext cx="7308303" cy="6063198"/>
          </a:xfrm>
          <a:prstGeom prst="rect">
            <a:avLst/>
          </a:prstGeom>
        </p:spPr>
        <p:txBody>
          <a:bodyPr wrap="square">
            <a:spAutoFit/>
          </a:bodyPr>
          <a:lstStyle/>
          <a:p>
            <a:pPr algn="just" fontAlgn="b"/>
            <a:r>
              <a:rPr lang="tr-TR" sz="2400" b="1" dirty="0" err="1"/>
              <a:t>İlerlemecilik</a:t>
            </a:r>
            <a:r>
              <a:rPr lang="tr-TR" sz="2400" dirty="0"/>
              <a:t>, pragmatist felsefeye dayanır ve pragmatist felsefenin eğitime uygulanması olarak kabul edilir. Pragmatist felsefenin savunduğu temel görüş değişim olduğu için, </a:t>
            </a:r>
            <a:r>
              <a:rPr lang="tr-TR" sz="2400" b="1" dirty="0" err="1"/>
              <a:t>ilerlemecilik</a:t>
            </a:r>
            <a:r>
              <a:rPr lang="tr-TR" sz="2400" dirty="0"/>
              <a:t> akımı, geleneksel eğitimin katı disipline dayalı, müfredat ve öğretmen merkezli, edilgen insan yetiştirme anlayışına karşı çıkmışlardır</a:t>
            </a:r>
            <a:r>
              <a:rPr lang="tr-TR" sz="2400" dirty="0" smtClean="0"/>
              <a:t>.</a:t>
            </a:r>
          </a:p>
          <a:p>
            <a:pPr fontAlgn="b"/>
            <a:endParaRPr lang="tr-TR" sz="2400" dirty="0"/>
          </a:p>
          <a:p>
            <a:pPr algn="just" fontAlgn="b"/>
            <a:r>
              <a:rPr lang="tr-TR" sz="2400" dirty="0"/>
              <a:t>Bu anlamıyla bir yanıyla İngiliz </a:t>
            </a:r>
            <a:r>
              <a:rPr lang="tr-TR" sz="2400" dirty="0" err="1"/>
              <a:t>empirizm</a:t>
            </a:r>
            <a:r>
              <a:rPr lang="tr-TR" sz="2400" dirty="0"/>
              <a:t> geleneğine, diğer yandan modern gerçekçiliğe dayanan bu akım, Amerikalı filozof </a:t>
            </a:r>
            <a:r>
              <a:rPr lang="tr-TR" sz="2400" b="1" dirty="0">
                <a:hlinkClick r:id="rId4" tooltip="Charles Sanders Peirce"/>
              </a:rPr>
              <a:t>Charles </a:t>
            </a:r>
            <a:r>
              <a:rPr lang="tr-TR" sz="2400" b="1" dirty="0" err="1">
                <a:hlinkClick r:id="rId4" tooltip="Charles Sanders Peirce"/>
              </a:rPr>
              <a:t>Sanders</a:t>
            </a:r>
            <a:r>
              <a:rPr lang="tr-TR" sz="2400" b="1" dirty="0">
                <a:hlinkClick r:id="rId4" tooltip="Charles Sanders Peirce"/>
              </a:rPr>
              <a:t> </a:t>
            </a:r>
            <a:r>
              <a:rPr lang="tr-TR" sz="2400" b="1" dirty="0" err="1">
                <a:hlinkClick r:id="rId4" tooltip="Charles Sanders Peirce"/>
              </a:rPr>
              <a:t>Peirce</a:t>
            </a:r>
            <a:r>
              <a:rPr lang="tr-TR" sz="2400" dirty="0"/>
              <a:t> tarafından geliştirilmiş, pragmatist geleneğin kurucusu olarak kabul edilen </a:t>
            </a:r>
            <a:r>
              <a:rPr lang="tr-TR" sz="2400" b="1" dirty="0">
                <a:hlinkClick r:id="rId5" tooltip="William James"/>
              </a:rPr>
              <a:t>William James</a:t>
            </a:r>
            <a:r>
              <a:rPr lang="tr-TR" sz="2400" dirty="0"/>
              <a:t> ve </a:t>
            </a:r>
            <a:r>
              <a:rPr lang="tr-TR" sz="2400" b="1" dirty="0">
                <a:hlinkClick r:id="rId6" tooltip="aletçilik"/>
              </a:rPr>
              <a:t>aletçilik</a:t>
            </a:r>
            <a:r>
              <a:rPr lang="tr-TR" sz="2400" dirty="0"/>
              <a:t> olarak bilinen </a:t>
            </a:r>
            <a:r>
              <a:rPr lang="tr-TR" sz="2400" b="1" dirty="0">
                <a:hlinkClick r:id="rId7" tooltip="felsefe"/>
              </a:rPr>
              <a:t>felsefe</a:t>
            </a:r>
            <a:r>
              <a:rPr lang="tr-TR" sz="2400" dirty="0"/>
              <a:t> akımının kurucusu ünlü Amerikan filozof </a:t>
            </a:r>
            <a:r>
              <a:rPr lang="tr-TR" sz="2400" b="1" dirty="0">
                <a:hlinkClick r:id="rId8" tooltip="John Dewey"/>
              </a:rPr>
              <a:t>John </a:t>
            </a:r>
            <a:r>
              <a:rPr lang="tr-TR" sz="2400" b="1" dirty="0" err="1">
                <a:hlinkClick r:id="rId8" tooltip="John Dewey"/>
              </a:rPr>
              <a:t>Dewey</a:t>
            </a:r>
            <a:r>
              <a:rPr lang="tr-TR" sz="2400" dirty="0"/>
              <a:t> tarafından yaygınlaştırılmış ve zenginleştirilmiştir.</a:t>
            </a:r>
          </a:p>
          <a:p>
            <a:pPr algn="just" fontAlgn="base"/>
            <a:endParaRPr lang="tr-TR" sz="2800" b="1" dirty="0"/>
          </a:p>
        </p:txBody>
      </p:sp>
    </p:spTree>
    <p:extLst>
      <p:ext uri="{BB962C8B-B14F-4D97-AF65-F5344CB8AC3E}">
        <p14:creationId xmlns:p14="http://schemas.microsoft.com/office/powerpoint/2010/main" val="6409137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6" y="476672"/>
            <a:ext cx="7096405" cy="6432530"/>
          </a:xfrm>
          <a:prstGeom prst="rect">
            <a:avLst/>
          </a:prstGeom>
        </p:spPr>
        <p:txBody>
          <a:bodyPr wrap="square">
            <a:spAutoFit/>
          </a:bodyPr>
          <a:lstStyle/>
          <a:p>
            <a:pPr fontAlgn="b"/>
            <a:r>
              <a:rPr lang="tr-TR" sz="2400" b="1" dirty="0"/>
              <a:t>İLERLEMECİ EĞİTİM </a:t>
            </a:r>
            <a:r>
              <a:rPr lang="tr-TR" sz="2400" b="1" dirty="0" smtClean="0"/>
              <a:t>ANLAYIŞI</a:t>
            </a:r>
          </a:p>
          <a:p>
            <a:pPr fontAlgn="b"/>
            <a:endParaRPr lang="tr-TR" sz="2400" b="1" dirty="0"/>
          </a:p>
          <a:p>
            <a:pPr algn="just" fontAlgn="b"/>
            <a:r>
              <a:rPr lang="tr-TR" sz="2600" b="1" dirty="0" err="1"/>
              <a:t>İlerlemecilik</a:t>
            </a:r>
            <a:r>
              <a:rPr lang="tr-TR" sz="2600" dirty="0"/>
              <a:t>, tamamen öğretmen merkezli ve öğrencinin pasif olduğu bir anlayışı kesinlikle reddeder; çünkü bu anlayışın merkezinde birey, yani öğrenci vardır</a:t>
            </a:r>
            <a:r>
              <a:rPr lang="tr-TR" sz="2600" dirty="0" smtClean="0"/>
              <a:t>.</a:t>
            </a:r>
          </a:p>
          <a:p>
            <a:pPr algn="just" fontAlgn="b"/>
            <a:endParaRPr lang="tr-TR" sz="2600" dirty="0"/>
          </a:p>
          <a:p>
            <a:pPr algn="just" fontAlgn="b"/>
            <a:r>
              <a:rPr lang="tr-TR" sz="2600" dirty="0"/>
              <a:t>Geleneksel ve katı anlayışın olmadığı </a:t>
            </a:r>
            <a:r>
              <a:rPr lang="tr-TR" sz="2600" dirty="0" err="1"/>
              <a:t>ilerlemecilik</a:t>
            </a:r>
            <a:r>
              <a:rPr lang="tr-TR" sz="2600" dirty="0"/>
              <a:t> anlayışında öğrenci bilgiyi araştırarak kendi öğrenme durumuna göre özgür bir şekilde elde eder ve kendi öğrenme durumlarını kendisi belirleyerek öğrendiği bilginin sorumluluğunu da kendisi alır. </a:t>
            </a:r>
            <a:endParaRPr lang="tr-TR" sz="2600" dirty="0" smtClean="0"/>
          </a:p>
          <a:p>
            <a:pPr algn="just" fontAlgn="b"/>
            <a:r>
              <a:rPr lang="tr-TR" sz="2600" dirty="0" smtClean="0"/>
              <a:t>Öğrenci </a:t>
            </a:r>
            <a:r>
              <a:rPr lang="tr-TR" sz="2600" dirty="0"/>
              <a:t>bir </a:t>
            </a:r>
            <a:r>
              <a:rPr lang="tr-TR" sz="2600" b="1" dirty="0">
                <a:hlinkClick r:id="rId4" tooltip="bilim"/>
              </a:rPr>
              <a:t>bilim</a:t>
            </a:r>
            <a:r>
              <a:rPr lang="tr-TR" sz="2600" dirty="0"/>
              <a:t> adamı gibi hareket eder, böylece </a:t>
            </a:r>
            <a:r>
              <a:rPr lang="tr-TR" sz="2600" b="1" dirty="0"/>
              <a:t>kalıcı öğrenme</a:t>
            </a:r>
            <a:r>
              <a:rPr lang="tr-TR" sz="2600" dirty="0"/>
              <a:t> gerçekleşir.</a:t>
            </a:r>
          </a:p>
          <a:p>
            <a:pPr algn="just" fontAlgn="base"/>
            <a:endParaRPr lang="tr-TR" sz="2600" b="1" dirty="0"/>
          </a:p>
        </p:txBody>
      </p:sp>
    </p:spTree>
    <p:extLst>
      <p:ext uri="{BB962C8B-B14F-4D97-AF65-F5344CB8AC3E}">
        <p14:creationId xmlns:p14="http://schemas.microsoft.com/office/powerpoint/2010/main" val="28127032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835697" y="188640"/>
            <a:ext cx="7096404" cy="954107"/>
          </a:xfrm>
          <a:prstGeom prst="rect">
            <a:avLst/>
          </a:prstGeom>
        </p:spPr>
        <p:txBody>
          <a:bodyPr wrap="square">
            <a:spAutoFit/>
          </a:bodyPr>
          <a:lstStyle/>
          <a:p>
            <a:pPr algn="just"/>
            <a:endParaRPr lang="tr-TR" sz="2800" dirty="0" smtClean="0"/>
          </a:p>
          <a:p>
            <a:pPr algn="just"/>
            <a:endParaRPr lang="tr-TR" sz="2800" dirty="0" smtClean="0"/>
          </a:p>
        </p:txBody>
      </p:sp>
      <p:sp>
        <p:nvSpPr>
          <p:cNvPr id="2" name="Dikdörtgen 1"/>
          <p:cNvSpPr/>
          <p:nvPr/>
        </p:nvSpPr>
        <p:spPr>
          <a:xfrm>
            <a:off x="1835696" y="476672"/>
            <a:ext cx="7096405" cy="6093976"/>
          </a:xfrm>
          <a:prstGeom prst="rect">
            <a:avLst/>
          </a:prstGeom>
        </p:spPr>
        <p:txBody>
          <a:bodyPr wrap="square">
            <a:spAutoFit/>
          </a:bodyPr>
          <a:lstStyle/>
          <a:p>
            <a:pPr algn="just" fontAlgn="b"/>
            <a:r>
              <a:rPr lang="tr-TR" sz="2600" dirty="0"/>
              <a:t>Bu felsefeye göre öğrenme ortamında tek bir yöntem veya teknik yoktur. Her bireyin öğrenme durumu farklı olacağı için yöntem ve teknik çeşidi de artmaktadır.</a:t>
            </a:r>
          </a:p>
          <a:p>
            <a:pPr algn="just" fontAlgn="b"/>
            <a:r>
              <a:rPr lang="tr-TR" sz="2600" dirty="0" err="1"/>
              <a:t>İlerlemecilik</a:t>
            </a:r>
            <a:r>
              <a:rPr lang="tr-TR" sz="2600" dirty="0"/>
              <a:t> akımına göre </a:t>
            </a:r>
            <a:r>
              <a:rPr lang="tr-TR" sz="2600" b="1" dirty="0"/>
              <a:t>okul yaşama yakın değil, bizzat yaşamın kendisidir</a:t>
            </a:r>
            <a:r>
              <a:rPr lang="tr-TR" sz="2600" dirty="0"/>
              <a:t>. </a:t>
            </a:r>
            <a:endParaRPr lang="tr-TR" sz="2600" dirty="0" smtClean="0"/>
          </a:p>
          <a:p>
            <a:pPr algn="just" fontAlgn="b"/>
            <a:endParaRPr lang="tr-TR" sz="2600" dirty="0" smtClean="0"/>
          </a:p>
          <a:p>
            <a:pPr algn="just" fontAlgn="b"/>
            <a:r>
              <a:rPr lang="tr-TR" sz="2600" dirty="0" smtClean="0"/>
              <a:t>Eğitim </a:t>
            </a:r>
            <a:r>
              <a:rPr lang="tr-TR" sz="2600" dirty="0"/>
              <a:t>etkin katılıma, </a:t>
            </a:r>
            <a:r>
              <a:rPr lang="tr-TR" sz="2600" dirty="0" err="1" smtClean="0"/>
              <a:t>işbirlikli</a:t>
            </a:r>
            <a:r>
              <a:rPr lang="tr-TR" sz="2600" dirty="0" smtClean="0"/>
              <a:t> </a:t>
            </a:r>
            <a:r>
              <a:rPr lang="tr-TR" sz="2600" dirty="0"/>
              <a:t>öğrenmeye, problem çözmeye dayalı; gerçek yaşantıların sunulduğu, araştırma inceleme faaliyetlerinin yoğun bir şekilde yapıldığı, öğretmenin sadece bilgiyi öğrenciye veren değil, öğrencinin kendi öğrenmesine rehberlik ettiği, sorumluluk, </a:t>
            </a:r>
            <a:r>
              <a:rPr lang="tr-TR" sz="2600" b="1" dirty="0">
                <a:hlinkClick r:id="rId4" tooltip="demokratik"/>
              </a:rPr>
              <a:t>demokratik</a:t>
            </a:r>
            <a:r>
              <a:rPr lang="tr-TR" sz="2600" dirty="0"/>
              <a:t> yaşam gibi becerilerin öğretildiği bir şekilde yapılmalıdır.</a:t>
            </a:r>
          </a:p>
          <a:p>
            <a:pPr algn="just" fontAlgn="base"/>
            <a:endParaRPr lang="tr-TR" sz="2600" b="1" dirty="0"/>
          </a:p>
        </p:txBody>
      </p:sp>
    </p:spTree>
    <p:extLst>
      <p:ext uri="{BB962C8B-B14F-4D97-AF65-F5344CB8AC3E}">
        <p14:creationId xmlns:p14="http://schemas.microsoft.com/office/powerpoint/2010/main" val="3505069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5_Office Theme">
  <a:themeElements>
    <a:clrScheme name="Custom 0">
      <a:dk1>
        <a:sysClr val="windowText" lastClr="000000"/>
      </a:dk1>
      <a:lt1>
        <a:sysClr val="window" lastClr="FFFFFF"/>
      </a:lt1>
      <a:dk2>
        <a:srgbClr val="6D787D"/>
      </a:dk2>
      <a:lt2>
        <a:srgbClr val="EEECE1"/>
      </a:lt2>
      <a:accent1>
        <a:srgbClr val="147882"/>
      </a:accent1>
      <a:accent2>
        <a:srgbClr val="099B9F"/>
      </a:accent2>
      <a:accent3>
        <a:srgbClr val="0BBABF"/>
      </a:accent3>
      <a:accent4>
        <a:srgbClr val="13ECF1"/>
      </a:accent4>
      <a:accent5>
        <a:srgbClr val="FFFFFF"/>
      </a:accent5>
      <a:accent6>
        <a:srgbClr val="429FBE"/>
      </a:accent6>
      <a:hlink>
        <a:srgbClr val="38BCE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6815</TotalTime>
  <Words>5180</Words>
  <Application>Microsoft Office PowerPoint</Application>
  <PresentationFormat>Ekran Gösterisi (4:3)</PresentationFormat>
  <Paragraphs>689</Paragraphs>
  <Slides>133</Slides>
  <Notes>106</Notes>
  <HiddenSlides>0</HiddenSlides>
  <MMClips>0</MMClips>
  <ScaleCrop>false</ScaleCrop>
  <HeadingPairs>
    <vt:vector size="4" baseType="variant">
      <vt:variant>
        <vt:lpstr>Tema</vt:lpstr>
      </vt:variant>
      <vt:variant>
        <vt:i4>1</vt:i4>
      </vt:variant>
      <vt:variant>
        <vt:lpstr>Slayt Başlıkları</vt:lpstr>
      </vt:variant>
      <vt:variant>
        <vt:i4>133</vt:i4>
      </vt:variant>
    </vt:vector>
  </HeadingPairs>
  <TitlesOfParts>
    <vt:vector size="134" baseType="lpstr">
      <vt:lpstr>15_Office Theme</vt:lpstr>
      <vt:lpstr>PowerPoint Sunusu</vt:lpstr>
      <vt:lpstr>İdealizm Kavramı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Bölüm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NATÜRALİZM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ZEHRA</cp:lastModifiedBy>
  <cp:revision>344</cp:revision>
  <dcterms:created xsi:type="dcterms:W3CDTF">2012-04-26T17:06:14Z</dcterms:created>
  <dcterms:modified xsi:type="dcterms:W3CDTF">2024-05-26T20:17:27Z</dcterms:modified>
</cp:coreProperties>
</file>